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97" r:id="rId5"/>
    <p:sldId id="327" r:id="rId6"/>
    <p:sldId id="328" r:id="rId7"/>
    <p:sldId id="329" r:id="rId8"/>
    <p:sldId id="340" r:id="rId9"/>
    <p:sldId id="341" r:id="rId10"/>
    <p:sldId id="332" r:id="rId11"/>
    <p:sldId id="333" r:id="rId12"/>
    <p:sldId id="334" r:id="rId13"/>
    <p:sldId id="335" r:id="rId14"/>
    <p:sldId id="336" r:id="rId15"/>
    <p:sldId id="330" r:id="rId16"/>
    <p:sldId id="331" r:id="rId17"/>
    <p:sldId id="337" r:id="rId18"/>
    <p:sldId id="338" r:id="rId19"/>
    <p:sldId id="339" r:id="rId20"/>
    <p:sldId id="314" r:id="rId21"/>
    <p:sldId id="320" r:id="rId22"/>
    <p:sldId id="321" r:id="rId23"/>
    <p:sldId id="322" r:id="rId24"/>
    <p:sldId id="319" r:id="rId25"/>
    <p:sldId id="323" r:id="rId26"/>
    <p:sldId id="324" r:id="rId27"/>
    <p:sldId id="325" r:id="rId28"/>
    <p:sldId id="315" r:id="rId29"/>
    <p:sldId id="307" r:id="rId30"/>
    <p:sldId id="308" r:id="rId31"/>
    <p:sldId id="309" r:id="rId32"/>
    <p:sldId id="310" r:id="rId33"/>
    <p:sldId id="311" r:id="rId34"/>
    <p:sldId id="316" r:id="rId35"/>
    <p:sldId id="326" r:id="rId36"/>
    <p:sldId id="312" r:id="rId37"/>
    <p:sldId id="313" r:id="rId38"/>
    <p:sldId id="306"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2368" autoAdjust="0"/>
  </p:normalViewPr>
  <p:slideViewPr>
    <p:cSldViewPr>
      <p:cViewPr varScale="1">
        <p:scale>
          <a:sx n="86" d="100"/>
          <a:sy n="86" d="100"/>
        </p:scale>
        <p:origin x="2028"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586" cy="466734"/>
          </a:xfrm>
          <a:prstGeom prst="rect">
            <a:avLst/>
          </a:prstGeom>
        </p:spPr>
        <p:txBody>
          <a:bodyPr vert="horz" lIns="92438" tIns="46219" rIns="92438" bIns="46219" rtlCol="0"/>
          <a:lstStyle>
            <a:lvl1pPr algn="l">
              <a:defRPr sz="1200"/>
            </a:lvl1pPr>
          </a:lstStyle>
          <a:p>
            <a:endParaRPr lang="en-US" dirty="0"/>
          </a:p>
        </p:txBody>
      </p:sp>
      <p:sp>
        <p:nvSpPr>
          <p:cNvPr id="3" name="Date Placeholder 2"/>
          <p:cNvSpPr>
            <a:spLocks noGrp="1"/>
          </p:cNvSpPr>
          <p:nvPr>
            <p:ph type="dt" sz="quarter" idx="1"/>
          </p:nvPr>
        </p:nvSpPr>
        <p:spPr>
          <a:xfrm>
            <a:off x="3978306" y="2"/>
            <a:ext cx="3043586" cy="466734"/>
          </a:xfrm>
          <a:prstGeom prst="rect">
            <a:avLst/>
          </a:prstGeom>
        </p:spPr>
        <p:txBody>
          <a:bodyPr vert="horz" lIns="92438" tIns="46219" rIns="92438" bIns="46219" rtlCol="0"/>
          <a:lstStyle>
            <a:lvl1pPr algn="r">
              <a:defRPr sz="1200"/>
            </a:lvl1pPr>
          </a:lstStyle>
          <a:p>
            <a:fld id="{0977EB64-8F09-4DEB-B413-D793A0938E05}" type="datetimeFigureOut">
              <a:rPr lang="en-US" smtClean="0"/>
              <a:t>4/4/2020</a:t>
            </a:fld>
            <a:endParaRPr lang="en-US" dirty="0"/>
          </a:p>
        </p:txBody>
      </p:sp>
      <p:sp>
        <p:nvSpPr>
          <p:cNvPr id="4" name="Footer Placeholder 3"/>
          <p:cNvSpPr>
            <a:spLocks noGrp="1"/>
          </p:cNvSpPr>
          <p:nvPr>
            <p:ph type="ftr" sz="quarter" idx="2"/>
          </p:nvPr>
        </p:nvSpPr>
        <p:spPr>
          <a:xfrm>
            <a:off x="0" y="8842367"/>
            <a:ext cx="3043586" cy="466733"/>
          </a:xfrm>
          <a:prstGeom prst="rect">
            <a:avLst/>
          </a:prstGeom>
        </p:spPr>
        <p:txBody>
          <a:bodyPr vert="horz" lIns="92438" tIns="46219" rIns="92438" bIns="462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06" y="8842367"/>
            <a:ext cx="3043586" cy="466733"/>
          </a:xfrm>
          <a:prstGeom prst="rect">
            <a:avLst/>
          </a:prstGeom>
        </p:spPr>
        <p:txBody>
          <a:bodyPr vert="horz" lIns="92438" tIns="46219" rIns="92438" bIns="46219" rtlCol="0" anchor="b"/>
          <a:lstStyle>
            <a:lvl1pPr algn="r">
              <a:defRPr sz="1200"/>
            </a:lvl1pPr>
          </a:lstStyle>
          <a:p>
            <a:fld id="{2D127EF3-538E-49D0-90C9-F1FE97F37F61}" type="slidenum">
              <a:rPr lang="en-US" smtClean="0"/>
              <a:t>‹#›</a:t>
            </a:fld>
            <a:endParaRPr lang="en-US" dirty="0"/>
          </a:p>
        </p:txBody>
      </p:sp>
    </p:spTree>
    <p:extLst>
      <p:ext uri="{BB962C8B-B14F-4D97-AF65-F5344CB8AC3E}">
        <p14:creationId xmlns:p14="http://schemas.microsoft.com/office/powerpoint/2010/main" val="309433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61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F10312-4212-44B4-A66C-BAC770F00221}" type="slidenum">
              <a:rPr lang="en-US" smtClean="0"/>
              <a:t>10</a:t>
            </a:fld>
            <a:endParaRPr lang="en-US"/>
          </a:p>
        </p:txBody>
      </p:sp>
    </p:spTree>
    <p:extLst>
      <p:ext uri="{BB962C8B-B14F-4D97-AF65-F5344CB8AC3E}">
        <p14:creationId xmlns:p14="http://schemas.microsoft.com/office/powerpoint/2010/main" val="25232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dirty="0"/>
          </a:p>
          <a:p>
            <a:endParaRPr lang="en-US" dirty="0"/>
          </a:p>
        </p:txBody>
      </p:sp>
    </p:spTree>
    <p:extLst>
      <p:ext uri="{BB962C8B-B14F-4D97-AF65-F5344CB8AC3E}">
        <p14:creationId xmlns:p14="http://schemas.microsoft.com/office/powerpoint/2010/main" val="240742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330833" y="248157"/>
            <a:ext cx="6482333" cy="1001394"/>
          </a:xfrm>
          <a:prstGeom prst="rect">
            <a:avLst/>
          </a:prstGeom>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4/4/2020</a:t>
            </a:fld>
            <a:endParaRPr lang="en-US"/>
          </a:p>
        </p:txBody>
      </p:sp>
      <p:sp>
        <p:nvSpPr>
          <p:cNvPr id="5" name="Holder 5"/>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669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30833" y="248157"/>
            <a:ext cx="6482333" cy="1001394"/>
          </a:xfrm>
          <a:prstGeom prst="rect">
            <a:avLst/>
          </a:prstGeom>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28827" y="1476197"/>
            <a:ext cx="8086344" cy="1482725"/>
          </a:xfrm>
          <a:prstGeom prst="rect">
            <a:avLst/>
          </a:prstGeom>
        </p:spPr>
        <p:txBody>
          <a:bodyPr lIns="0" tIns="0" rIns="0" bIns="0"/>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4/4/2020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590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83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984869A4-D5DA-4A62-A940-03BD737CA293}" type="datetimeFigureOut">
              <a:rPr lang="en-US" smtClean="0"/>
              <a:pPr/>
              <a:t>4/4/2020</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A9E8AED8-271D-4387-80A6-B0F44C63268D}" type="slidenum">
              <a:rPr lang="en-US" smtClean="0"/>
              <a:pPr/>
              <a:t>‹#›</a:t>
            </a:fld>
            <a:endParaRPr lang="en-US"/>
          </a:p>
        </p:txBody>
      </p:sp>
    </p:spTree>
    <p:extLst>
      <p:ext uri="{BB962C8B-B14F-4D97-AF65-F5344CB8AC3E}">
        <p14:creationId xmlns:p14="http://schemas.microsoft.com/office/powerpoint/2010/main" val="230477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rmy logo.gif"/>
          <p:cNvPicPr>
            <a:picLocks noChangeAspect="1"/>
          </p:cNvPicPr>
          <p:nvPr userDrawn="1"/>
        </p:nvPicPr>
        <p:blipFill>
          <a:blip r:embed="rId7" cstate="print"/>
          <a:stretch>
            <a:fillRect/>
          </a:stretch>
        </p:blipFill>
        <p:spPr>
          <a:xfrm>
            <a:off x="76200" y="58814"/>
            <a:ext cx="562322" cy="691137"/>
          </a:xfrm>
          <a:prstGeom prst="rect">
            <a:avLst/>
          </a:prstGeom>
        </p:spPr>
      </p:pic>
      <p:sp>
        <p:nvSpPr>
          <p:cNvPr id="17" name="bk object 17"/>
          <p:cNvSpPr/>
          <p:nvPr userDrawn="1"/>
        </p:nvSpPr>
        <p:spPr>
          <a:xfrm>
            <a:off x="730740" y="465015"/>
            <a:ext cx="8001000" cy="109855"/>
          </a:xfrm>
          <a:custGeom>
            <a:avLst/>
            <a:gdLst/>
            <a:ahLst/>
            <a:cxnLst/>
            <a:rect l="l" t="t" r="r" b="b"/>
            <a:pathLst>
              <a:path w="8001000" h="109854">
                <a:moveTo>
                  <a:pt x="0" y="0"/>
                </a:moveTo>
                <a:lnTo>
                  <a:pt x="8001000" y="0"/>
                </a:lnTo>
                <a:lnTo>
                  <a:pt x="8001000" y="109727"/>
                </a:lnTo>
                <a:lnTo>
                  <a:pt x="0" y="109727"/>
                </a:lnTo>
                <a:lnTo>
                  <a:pt x="0" y="0"/>
                </a:lnTo>
                <a:close/>
              </a:path>
            </a:pathLst>
          </a:custGeom>
          <a:solidFill>
            <a:srgbClr val="EABD00"/>
          </a:solidFill>
        </p:spPr>
        <p:txBody>
          <a:bodyPr wrap="square" lIns="0" tIns="0" rIns="0" bIns="0" rtlCol="0"/>
          <a:lstStyle/>
          <a:p>
            <a:endParaRPr dirty="0"/>
          </a:p>
        </p:txBody>
      </p:sp>
      <p:sp>
        <p:nvSpPr>
          <p:cNvPr id="18" name="bk object 18"/>
          <p:cNvSpPr/>
          <p:nvPr userDrawn="1"/>
        </p:nvSpPr>
        <p:spPr>
          <a:xfrm>
            <a:off x="152400" y="6677998"/>
            <a:ext cx="8839200" cy="38765"/>
          </a:xfrm>
          <a:custGeom>
            <a:avLst/>
            <a:gdLst/>
            <a:ahLst/>
            <a:cxnLst/>
            <a:rect l="l" t="t" r="r" b="b"/>
            <a:pathLst>
              <a:path w="8839200" h="161925">
                <a:moveTo>
                  <a:pt x="0" y="0"/>
                </a:moveTo>
                <a:lnTo>
                  <a:pt x="8839200" y="0"/>
                </a:lnTo>
                <a:lnTo>
                  <a:pt x="8839200" y="161544"/>
                </a:lnTo>
                <a:lnTo>
                  <a:pt x="0" y="161544"/>
                </a:lnTo>
                <a:lnTo>
                  <a:pt x="0" y="0"/>
                </a:lnTo>
                <a:close/>
              </a:path>
            </a:pathLst>
          </a:custGeom>
          <a:solidFill>
            <a:srgbClr val="000000"/>
          </a:solidFill>
        </p:spPr>
        <p:txBody>
          <a:bodyPr wrap="square" lIns="0" tIns="0" rIns="0" bIns="0" rtlCol="0"/>
          <a:lstStyle/>
          <a:p>
            <a:endParaRPr dirty="0"/>
          </a:p>
        </p:txBody>
      </p:sp>
      <p:sp>
        <p:nvSpPr>
          <p:cNvPr id="15" name="TextBox 14"/>
          <p:cNvSpPr txBox="1"/>
          <p:nvPr userDrawn="1"/>
        </p:nvSpPr>
        <p:spPr>
          <a:xfrm>
            <a:off x="3657599" y="6669316"/>
            <a:ext cx="2057399" cy="230832"/>
          </a:xfrm>
          <a:prstGeom prst="rect">
            <a:avLst/>
          </a:prstGeom>
          <a:noFill/>
        </p:spPr>
        <p:txBody>
          <a:bodyPr wrap="square">
            <a:spAutoFit/>
          </a:bodyPr>
          <a:lstStyle/>
          <a:p>
            <a:pPr algn="ctr">
              <a:defRPr/>
            </a:pPr>
            <a:r>
              <a:rPr lang="en-US" sz="900" b="1" i="0" dirty="0">
                <a:solidFill>
                  <a:srgbClr val="008000"/>
                </a:solidFill>
                <a:latin typeface="Times New Roman" panose="02020603050405020304" pitchFamily="18" charset="0"/>
                <a:ea typeface="Arial" charset="0"/>
                <a:cs typeface="Times New Roman" panose="02020603050405020304" pitchFamily="18" charset="0"/>
              </a:rPr>
              <a:t>//UNCLASSIFIED// PED</a:t>
            </a:r>
            <a:r>
              <a:rPr lang="en-US" sz="900" b="1" i="0" baseline="0" dirty="0">
                <a:solidFill>
                  <a:srgbClr val="008000"/>
                </a:solidFill>
                <a:latin typeface="Times New Roman" panose="02020603050405020304" pitchFamily="18" charset="0"/>
                <a:ea typeface="Arial" charset="0"/>
                <a:cs typeface="Times New Roman" panose="02020603050405020304" pitchFamily="18" charset="0"/>
              </a:rPr>
              <a:t> LEVEL 2</a:t>
            </a:r>
            <a:endParaRPr lang="en-US" sz="900" b="1" i="0" dirty="0">
              <a:solidFill>
                <a:srgbClr val="008000"/>
              </a:solidFill>
              <a:latin typeface="Times New Roman" panose="02020603050405020304" pitchFamily="18" charset="0"/>
              <a:ea typeface="Arial" charset="0"/>
              <a:cs typeface="Times New Roman" panose="02020603050405020304" pitchFamily="18" charset="0"/>
            </a:endParaRPr>
          </a:p>
        </p:txBody>
      </p:sp>
      <p:sp>
        <p:nvSpPr>
          <p:cNvPr id="19" name="Slide Number Placeholder 5"/>
          <p:cNvSpPr txBox="1">
            <a:spLocks/>
          </p:cNvSpPr>
          <p:nvPr userDrawn="1"/>
        </p:nvSpPr>
        <p:spPr>
          <a:xfrm>
            <a:off x="8684198" y="6661153"/>
            <a:ext cx="472502" cy="238406"/>
          </a:xfrm>
          <a:prstGeom prst="rect">
            <a:avLst/>
          </a:prstGeom>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0A211348-E26B-F145-B6EF-1AA7E839F51E}" type="slidenum">
              <a:rPr lang="en-US" altLang="en-US" sz="1000" b="1" i="0">
                <a:latin typeface="Times New Roman" panose="02020603050405020304" pitchFamily="18" charset="0"/>
                <a:cs typeface="Times New Roman" panose="02020603050405020304" pitchFamily="18" charset="0"/>
              </a:rPr>
              <a:pPr algn="r" eaLnBrk="1" hangingPunct="1"/>
              <a:t>‹#›</a:t>
            </a:fld>
            <a:endParaRPr lang="en-US" altLang="en-US" sz="1000" b="1" i="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63029" y="59267"/>
            <a:ext cx="730171" cy="626534"/>
          </a:xfrm>
          <a:prstGeom prst="rect">
            <a:avLst/>
          </a:prstGeom>
        </p:spPr>
      </p:pic>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9267" y="6111489"/>
            <a:ext cx="366903" cy="685800"/>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71619" y="6111489"/>
            <a:ext cx="366903" cy="6858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2719" y="2675901"/>
            <a:ext cx="52905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sz="3200" b="1" dirty="0"/>
              <a:t>Leader Development </a:t>
            </a:r>
          </a:p>
          <a:p>
            <a:pPr algn="ctr"/>
            <a:r>
              <a:rPr lang="en-US" sz="3200" b="1" dirty="0"/>
              <a:t>Coaching Session</a:t>
            </a:r>
            <a:endParaRPr lang="en-US" sz="2000" b="1" dirty="0"/>
          </a:p>
        </p:txBody>
      </p:sp>
      <p:sp>
        <p:nvSpPr>
          <p:cNvPr id="7" name="Text Box 5"/>
          <p:cNvSpPr txBox="1">
            <a:spLocks noChangeArrowheads="1"/>
          </p:cNvSpPr>
          <p:nvPr/>
        </p:nvSpPr>
        <p:spPr bwMode="auto">
          <a:xfrm>
            <a:off x="5249282" y="1439307"/>
            <a:ext cx="388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solidFill>
                  <a:prstClr val="black"/>
                </a:solidFill>
                <a:latin typeface="Arial" panose="020B0604020202020204" pitchFamily="34" charset="0"/>
                <a:cs typeface="Arial" panose="020B0604020202020204" pitchFamily="34" charset="0"/>
              </a:rPr>
              <a:t>Conduct NCO Professional Development to strengthen Noncommissioned Officer competencies</a:t>
            </a:r>
            <a:endParaRPr lang="en-US" dirty="0">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5257799" y="1032930"/>
            <a:ext cx="3897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latin typeface="Arial" panose="020B0604020202020204" pitchFamily="34" charset="0"/>
                <a:cs typeface="Arial" panose="020B0604020202020204" pitchFamily="34" charset="0"/>
              </a:rPr>
              <a:t>Purpose</a:t>
            </a:r>
          </a:p>
        </p:txBody>
      </p:sp>
      <p:sp>
        <p:nvSpPr>
          <p:cNvPr id="9" name="Text Box 10"/>
          <p:cNvSpPr txBox="1">
            <a:spLocks noChangeArrowheads="1"/>
          </p:cNvSpPr>
          <p:nvPr/>
        </p:nvSpPr>
        <p:spPr bwMode="auto">
          <a:xfrm>
            <a:off x="5301629" y="2946688"/>
            <a:ext cx="38534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latin typeface="Arial" panose="020B0604020202020204" pitchFamily="34" charset="0"/>
                <a:cs typeface="Arial" panose="020B0604020202020204" pitchFamily="34" charset="0"/>
              </a:rPr>
              <a:t>Agenda</a:t>
            </a:r>
            <a:endParaRPr lang="en-US" altLang="en-US" sz="2000" b="1" dirty="0">
              <a:latin typeface="Arial" panose="020B0604020202020204" pitchFamily="34" charset="0"/>
              <a:cs typeface="Arial" panose="020B0604020202020204" pitchFamily="34" charset="0"/>
            </a:endParaRPr>
          </a:p>
        </p:txBody>
      </p:sp>
      <p:sp>
        <p:nvSpPr>
          <p:cNvPr id="11" name="Text Box 26"/>
          <p:cNvSpPr txBox="1">
            <a:spLocks noChangeArrowheads="1"/>
          </p:cNvSpPr>
          <p:nvPr/>
        </p:nvSpPr>
        <p:spPr bwMode="auto">
          <a:xfrm>
            <a:off x="5283819" y="3432717"/>
            <a:ext cx="384237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600"/>
              </a:spcBef>
            </a:pPr>
            <a:r>
              <a:rPr lang="en-US" sz="1600" b="1" dirty="0">
                <a:solidFill>
                  <a:prstClr val="black"/>
                </a:solidFill>
                <a:cs typeface="Arial" pitchFamily="34" charset="0"/>
              </a:rPr>
              <a:t>Topics </a:t>
            </a:r>
            <a:r>
              <a:rPr lang="en-US" sz="1600" dirty="0">
                <a:solidFill>
                  <a:prstClr val="black"/>
                </a:solidFill>
                <a:cs typeface="Arial" pitchFamily="34" charset="0"/>
              </a:rPr>
              <a:t>– </a:t>
            </a:r>
          </a:p>
          <a:p>
            <a:pPr algn="ctr">
              <a:spcBef>
                <a:spcPts val="600"/>
              </a:spcBef>
            </a:pPr>
            <a:r>
              <a:rPr lang="en-US" sz="1600" dirty="0">
                <a:solidFill>
                  <a:prstClr val="black"/>
                </a:solidFill>
                <a:cs typeface="Arial" pitchFamily="34" charset="0"/>
              </a:rPr>
              <a:t>Army Writing </a:t>
            </a:r>
          </a:p>
          <a:p>
            <a:pPr algn="ctr">
              <a:spcBef>
                <a:spcPts val="600"/>
              </a:spcBef>
            </a:pPr>
            <a:r>
              <a:rPr lang="en-US" sz="1600" dirty="0">
                <a:solidFill>
                  <a:prstClr val="black"/>
                </a:solidFill>
                <a:cs typeface="Arial" pitchFamily="34" charset="0"/>
              </a:rPr>
              <a:t>Awards</a:t>
            </a:r>
          </a:p>
          <a:p>
            <a:pPr algn="ctr">
              <a:spcBef>
                <a:spcPts val="600"/>
              </a:spcBef>
            </a:pPr>
            <a:r>
              <a:rPr lang="en-US" sz="1600" dirty="0">
                <a:solidFill>
                  <a:prstClr val="black"/>
                </a:solidFill>
                <a:cs typeface="Arial" pitchFamily="34" charset="0"/>
              </a:rPr>
              <a:t>Evaluations</a:t>
            </a:r>
          </a:p>
          <a:p>
            <a:pPr algn="ctr">
              <a:spcBef>
                <a:spcPts val="600"/>
              </a:spcBef>
            </a:pPr>
            <a:r>
              <a:rPr lang="en-US" sz="1600" dirty="0">
                <a:solidFill>
                  <a:prstClr val="black"/>
                </a:solidFill>
                <a:cs typeface="Arial" pitchFamily="34" charset="0"/>
              </a:rPr>
              <a:t>      Memorandums	</a:t>
            </a:r>
          </a:p>
          <a:p>
            <a:pPr algn="ctr">
              <a:spcBef>
                <a:spcPts val="600"/>
              </a:spcBef>
            </a:pPr>
            <a:r>
              <a:rPr lang="en-US" sz="1600" dirty="0">
                <a:solidFill>
                  <a:prstClr val="black"/>
                </a:solidFill>
                <a:cs typeface="Arial" pitchFamily="34" charset="0"/>
              </a:rPr>
              <a:t>Email</a:t>
            </a:r>
          </a:p>
        </p:txBody>
      </p:sp>
      <p:cxnSp>
        <p:nvCxnSpPr>
          <p:cNvPr id="14" name="Straight Connector 13"/>
          <p:cNvCxnSpPr/>
          <p:nvPr/>
        </p:nvCxnSpPr>
        <p:spPr>
          <a:xfrm flipV="1">
            <a:off x="5301630" y="3456961"/>
            <a:ext cx="2" cy="117486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5257799" y="1414375"/>
            <a:ext cx="1" cy="1439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004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 y="58771"/>
            <a:ext cx="9144000" cy="399196"/>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Strong Verbiage</a:t>
            </a:r>
          </a:p>
        </p:txBody>
      </p:sp>
      <p:sp>
        <p:nvSpPr>
          <p:cNvPr id="7" name="Text Placeholder 6"/>
          <p:cNvSpPr>
            <a:spLocks noGrp="1"/>
          </p:cNvSpPr>
          <p:nvPr>
            <p:ph type="body" idx="1"/>
          </p:nvPr>
        </p:nvSpPr>
        <p:spPr>
          <a:xfrm>
            <a:off x="1120113" y="1163948"/>
            <a:ext cx="2908758" cy="337252"/>
          </a:xfrm>
          <a:solidFill>
            <a:schemeClr val="tx1"/>
          </a:solidFill>
          <a:scene3d>
            <a:camera prst="orthographicFront"/>
            <a:lightRig rig="threePt" dir="t"/>
          </a:scene3d>
          <a:sp3d>
            <a:bevelT/>
          </a:sp3d>
        </p:spPr>
        <p:txBody>
          <a:bodyPr>
            <a:normAutofit fontScale="92500" lnSpcReduction="20000"/>
          </a:bodyPr>
          <a:lstStyle/>
          <a:p>
            <a:pPr algn="ctr"/>
            <a:r>
              <a:rPr lang="en-US" b="1" dirty="0">
                <a:solidFill>
                  <a:srgbClr val="FFFF00"/>
                </a:solidFill>
                <a:latin typeface="Arial" panose="020B0604020202020204" pitchFamily="34" charset="0"/>
                <a:cs typeface="Arial" panose="020B0604020202020204" pitchFamily="34" charset="0"/>
              </a:rPr>
              <a:t>Passive Voice</a:t>
            </a:r>
          </a:p>
        </p:txBody>
      </p:sp>
      <p:sp>
        <p:nvSpPr>
          <p:cNvPr id="8" name="Text Placeholder 7"/>
          <p:cNvSpPr>
            <a:spLocks noGrp="1"/>
          </p:cNvSpPr>
          <p:nvPr>
            <p:ph type="body" sz="quarter" idx="3"/>
          </p:nvPr>
        </p:nvSpPr>
        <p:spPr>
          <a:xfrm>
            <a:off x="5579285" y="1168153"/>
            <a:ext cx="2892716" cy="328842"/>
          </a:xfrm>
          <a:solidFill>
            <a:schemeClr val="tx1"/>
          </a:solidFill>
          <a:scene3d>
            <a:camera prst="orthographicFront"/>
            <a:lightRig rig="threePt" dir="t"/>
          </a:scene3d>
          <a:sp3d>
            <a:bevelT/>
          </a:sp3d>
        </p:spPr>
        <p:txBody>
          <a:bodyPr>
            <a:normAutofit fontScale="92500" lnSpcReduction="20000"/>
          </a:bodyPr>
          <a:lstStyle/>
          <a:p>
            <a:pPr algn="ctr"/>
            <a:r>
              <a:rPr lang="en-US" b="1" dirty="0">
                <a:solidFill>
                  <a:srgbClr val="FFFF00"/>
                </a:solidFill>
                <a:latin typeface="Arial" panose="020B0604020202020204" pitchFamily="34" charset="0"/>
                <a:cs typeface="Arial" panose="020B0604020202020204" pitchFamily="34" charset="0"/>
              </a:rPr>
              <a:t>Active Voice</a:t>
            </a:r>
          </a:p>
        </p:txBody>
      </p:sp>
      <p:sp>
        <p:nvSpPr>
          <p:cNvPr id="10" name="TextBox 9"/>
          <p:cNvSpPr txBox="1"/>
          <p:nvPr/>
        </p:nvSpPr>
        <p:spPr>
          <a:xfrm>
            <a:off x="0" y="489280"/>
            <a:ext cx="9144000" cy="400110"/>
          </a:xfrm>
          <a:prstGeom prst="rect">
            <a:avLst/>
          </a:prstGeom>
          <a:noFill/>
        </p:spPr>
        <p:txBody>
          <a:bodyPr wrap="square" rtlCol="0">
            <a:spAutoFit/>
          </a:bodyPr>
          <a:lstStyle/>
          <a:p>
            <a:pPr algn="ctr"/>
            <a:r>
              <a:rPr lang="en-US" sz="2000" b="1" dirty="0"/>
              <a:t>Active -v- Passive Voice</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4327"/>
          <a:stretch/>
        </p:blipFill>
        <p:spPr>
          <a:xfrm>
            <a:off x="0" y="6068291"/>
            <a:ext cx="9144000" cy="789708"/>
          </a:xfrm>
          <a:prstGeom prst="rect">
            <a:avLst/>
          </a:prstGeom>
          <a:gradFill>
            <a:gsLst>
              <a:gs pos="8000">
                <a:schemeClr val="accent6">
                  <a:lumMod val="5000"/>
                  <a:lumOff val="95000"/>
                </a:schemeClr>
              </a:gs>
              <a:gs pos="3000">
                <a:schemeClr val="accent6">
                  <a:lumMod val="45000"/>
                  <a:lumOff val="55000"/>
                </a:schemeClr>
              </a:gs>
              <a:gs pos="99000">
                <a:schemeClr val="accent6">
                  <a:lumMod val="45000"/>
                  <a:lumOff val="55000"/>
                </a:schemeClr>
              </a:gs>
              <a:gs pos="92000">
                <a:schemeClr val="bg1"/>
              </a:gs>
            </a:gsLst>
            <a:lin ang="0" scaled="1"/>
          </a:gradFill>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98" y="5047997"/>
            <a:ext cx="2534004" cy="181000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7866" r="10670"/>
          <a:stretch/>
        </p:blipFill>
        <p:spPr>
          <a:xfrm>
            <a:off x="6248400" y="4490142"/>
            <a:ext cx="2743200" cy="239235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9314" y="5216258"/>
            <a:ext cx="2185372" cy="1229272"/>
          </a:xfrm>
          <a:prstGeom prst="rect">
            <a:avLst/>
          </a:prstGeom>
        </p:spPr>
      </p:pic>
      <p:sp>
        <p:nvSpPr>
          <p:cNvPr id="12" name="Rectangle 11"/>
          <p:cNvSpPr/>
          <p:nvPr/>
        </p:nvSpPr>
        <p:spPr>
          <a:xfrm>
            <a:off x="437778" y="3348059"/>
            <a:ext cx="8553822" cy="1384995"/>
          </a:xfrm>
          <a:prstGeom prst="rect">
            <a:avLst/>
          </a:prstGeom>
        </p:spPr>
        <p:txBody>
          <a:bodyPr wrap="square">
            <a:spAutoFit/>
          </a:bodyPr>
          <a:lstStyle/>
          <a:p>
            <a:pPr algn="ctr"/>
            <a:r>
              <a:rPr lang="en-US" sz="1400" b="1" dirty="0">
                <a:solidFill>
                  <a:srgbClr val="222222"/>
                </a:solidFill>
                <a:latin typeface="arial" panose="020B0604020202020204" pitchFamily="34" charset="0"/>
              </a:rPr>
              <a:t>active voice</a:t>
            </a:r>
            <a:r>
              <a:rPr lang="en-US" sz="1400" dirty="0">
                <a:solidFill>
                  <a:srgbClr val="222222"/>
                </a:solidFill>
                <a:latin typeface="arial" panose="020B0604020202020204" pitchFamily="34" charset="0"/>
              </a:rPr>
              <a:t> is a type of a clause or sentence in which a subject performs an action and expresses it through its representative verb. To simply put it, when a subject performs an action directly, it is in </a:t>
            </a:r>
            <a:r>
              <a:rPr lang="en-US" sz="1400" b="1" dirty="0">
                <a:solidFill>
                  <a:srgbClr val="222222"/>
                </a:solidFill>
                <a:latin typeface="arial" panose="020B0604020202020204" pitchFamily="34" charset="0"/>
              </a:rPr>
              <a:t>active voice</a:t>
            </a:r>
            <a:r>
              <a:rPr lang="en-US" sz="1400" dirty="0">
                <a:solidFill>
                  <a:srgbClr val="222222"/>
                </a:solidFill>
                <a:latin typeface="arial" panose="020B0604020202020204" pitchFamily="34" charset="0"/>
              </a:rPr>
              <a:t>.</a:t>
            </a:r>
          </a:p>
          <a:p>
            <a:pPr algn="ctr"/>
            <a:endParaRPr lang="en-US" sz="1400" dirty="0">
              <a:solidFill>
                <a:srgbClr val="222222"/>
              </a:solidFill>
              <a:latin typeface="arial" panose="020B0604020202020204" pitchFamily="34" charset="0"/>
            </a:endParaRPr>
          </a:p>
          <a:p>
            <a:pPr algn="ctr"/>
            <a:r>
              <a:rPr lang="en-US" sz="1400" b="1" dirty="0"/>
              <a:t>examples</a:t>
            </a:r>
            <a:r>
              <a:rPr lang="en-US" sz="1400" dirty="0"/>
              <a:t> show that the subject is doing the verb's action. Because the subject does or "acts upon" the verb in such sentences, the sentences are said to be in the </a:t>
            </a:r>
            <a:r>
              <a:rPr lang="en-US" sz="1400" b="1" dirty="0"/>
              <a:t>active voice</a:t>
            </a:r>
            <a:r>
              <a:rPr lang="en-US" sz="1400" dirty="0"/>
              <a:t>.</a:t>
            </a:r>
          </a:p>
        </p:txBody>
      </p:sp>
      <p:pic>
        <p:nvPicPr>
          <p:cNvPr id="1026" name="Picture 2" descr="The subject (the brakes) is being acted upon by another individual (her) in the sentence, the brakes were slammed on by her as the car sped downhi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235461"/>
            <a:ext cx="28860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ubject of this active voice sentence (she) performs the action in the statement, she slammed on the brakes as the car sped downhi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0464" y="2245020"/>
            <a:ext cx="34004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passive (indirect) sentence, the entrance exam was failed by over one-third of the applicants to the school, includes an action performed upon the sentence subject (the entrance ex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875" y="1514520"/>
            <a:ext cx="3067050" cy="6667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3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This is an example of the active voice because the sentence subject 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descr="The active voice sentence subjects perform the action in the sentence, over one-third of the applicants to the school failed the entrance exam.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8787" y="1525349"/>
            <a:ext cx="32956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500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290">
                                          <p:stCondLst>
                                            <p:cond delay="0"/>
                                          </p:stCondLst>
                                        </p:cTn>
                                        <p:tgtEl>
                                          <p:spTgt spid="6"/>
                                        </p:tgtEl>
                                      </p:cBhvr>
                                    </p:animEffect>
                                    <p:anim calcmode="lin" valueType="num">
                                      <p:cBhvr>
                                        <p:cTn id="1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0" dur="13">
                                          <p:stCondLst>
                                            <p:cond delay="325"/>
                                          </p:stCondLst>
                                        </p:cTn>
                                        <p:tgtEl>
                                          <p:spTgt spid="6"/>
                                        </p:tgtEl>
                                      </p:cBhvr>
                                      <p:to x="100000" y="60000"/>
                                    </p:animScale>
                                    <p:animScale>
                                      <p:cBhvr>
                                        <p:cTn id="21" dur="83" decel="50000">
                                          <p:stCondLst>
                                            <p:cond delay="338"/>
                                          </p:stCondLst>
                                        </p:cTn>
                                        <p:tgtEl>
                                          <p:spTgt spid="6"/>
                                        </p:tgtEl>
                                      </p:cBhvr>
                                      <p:to x="100000" y="100000"/>
                                    </p:animScale>
                                    <p:animScale>
                                      <p:cBhvr>
                                        <p:cTn id="22" dur="13">
                                          <p:stCondLst>
                                            <p:cond delay="656"/>
                                          </p:stCondLst>
                                        </p:cTn>
                                        <p:tgtEl>
                                          <p:spTgt spid="6"/>
                                        </p:tgtEl>
                                      </p:cBhvr>
                                      <p:to x="100000" y="80000"/>
                                    </p:animScale>
                                    <p:animScale>
                                      <p:cBhvr>
                                        <p:cTn id="23" dur="83" decel="50000">
                                          <p:stCondLst>
                                            <p:cond delay="669"/>
                                          </p:stCondLst>
                                        </p:cTn>
                                        <p:tgtEl>
                                          <p:spTgt spid="6"/>
                                        </p:tgtEl>
                                      </p:cBhvr>
                                      <p:to x="100000" y="100000"/>
                                    </p:animScale>
                                    <p:animScale>
                                      <p:cBhvr>
                                        <p:cTn id="24" dur="13">
                                          <p:stCondLst>
                                            <p:cond delay="821"/>
                                          </p:stCondLst>
                                        </p:cTn>
                                        <p:tgtEl>
                                          <p:spTgt spid="6"/>
                                        </p:tgtEl>
                                      </p:cBhvr>
                                      <p:to x="100000" y="90000"/>
                                    </p:animScale>
                                    <p:animScale>
                                      <p:cBhvr>
                                        <p:cTn id="25" dur="83" decel="50000">
                                          <p:stCondLst>
                                            <p:cond delay="834"/>
                                          </p:stCondLst>
                                        </p:cTn>
                                        <p:tgtEl>
                                          <p:spTgt spid="6"/>
                                        </p:tgtEl>
                                      </p:cBhvr>
                                      <p:to x="100000" y="100000"/>
                                    </p:animScale>
                                    <p:animScale>
                                      <p:cBhvr>
                                        <p:cTn id="26" dur="13">
                                          <p:stCondLst>
                                            <p:cond delay="904"/>
                                          </p:stCondLst>
                                        </p:cTn>
                                        <p:tgtEl>
                                          <p:spTgt spid="6"/>
                                        </p:tgtEl>
                                      </p:cBhvr>
                                      <p:to x="100000" y="95000"/>
                                    </p:animScale>
                                    <p:animScale>
                                      <p:cBhvr>
                                        <p:cTn id="27" dur="83" decel="50000">
                                          <p:stCondLst>
                                            <p:cond delay="917"/>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arn(outVertical)">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arn(outVertical)">
                                      <p:cBhvr>
                                        <p:cTn id="47" dur="500"/>
                                        <p:tgtEl>
                                          <p:spTgt spid="7">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8">
                                            <p:bg/>
                                          </p:spTgt>
                                        </p:tgtEl>
                                        <p:attrNameLst>
                                          <p:attrName>style.visibility</p:attrName>
                                        </p:attrNameLst>
                                      </p:cBhvr>
                                      <p:to>
                                        <p:strVal val="visible"/>
                                      </p:to>
                                    </p:set>
                                    <p:animEffect transition="in" filter="barn(outVertical)">
                                      <p:cBhvr>
                                        <p:cTn id="50" dur="500"/>
                                        <p:tgtEl>
                                          <p:spTgt spid="8">
                                            <p:bg/>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barn(outVertical)">
                                      <p:cBhvr>
                                        <p:cTn id="5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8"/>
            <a:ext cx="7848600" cy="399196"/>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Strong Verbiage</a:t>
            </a:r>
          </a:p>
        </p:txBody>
      </p:sp>
      <p:sp>
        <p:nvSpPr>
          <p:cNvPr id="7" name="Text Placeholder 6"/>
          <p:cNvSpPr>
            <a:spLocks noGrp="1"/>
          </p:cNvSpPr>
          <p:nvPr>
            <p:ph type="body" idx="1"/>
          </p:nvPr>
        </p:nvSpPr>
        <p:spPr>
          <a:xfrm>
            <a:off x="822960" y="1260896"/>
            <a:ext cx="3703320" cy="736282"/>
          </a:xfrm>
        </p:spPr>
        <p:txBody>
          <a:bodyPr/>
          <a:lstStyle/>
          <a:p>
            <a:pPr algn="ctr"/>
            <a:r>
              <a:rPr lang="en-US" b="1" dirty="0">
                <a:latin typeface="Arial" panose="020B0604020202020204" pitchFamily="34" charset="0"/>
                <a:cs typeface="Arial" panose="020B0604020202020204" pitchFamily="34" charset="0"/>
              </a:rPr>
              <a:t>General (Qualitative)</a:t>
            </a:r>
          </a:p>
        </p:txBody>
      </p:sp>
      <p:sp>
        <p:nvSpPr>
          <p:cNvPr id="3" name="Content Placeholder 2"/>
          <p:cNvSpPr>
            <a:spLocks noGrp="1"/>
          </p:cNvSpPr>
          <p:nvPr>
            <p:ph sz="half" idx="2"/>
          </p:nvPr>
        </p:nvSpPr>
        <p:spPr>
          <a:xfrm>
            <a:off x="381000" y="1828800"/>
            <a:ext cx="4117975" cy="2514600"/>
          </a:xfrm>
          <a:ln>
            <a:solidFill>
              <a:schemeClr val="tx1"/>
            </a:solidFill>
          </a:ln>
        </p:spPr>
        <p:txBody>
          <a:bodyPr>
            <a:normAutofit/>
          </a:bodyPr>
          <a:lstStyle/>
          <a:p>
            <a:pPr marL="0" indent="0"/>
            <a:r>
              <a:rPr lang="en-US" sz="1500" dirty="0">
                <a:latin typeface="Arial" panose="020B0604020202020204" pitchFamily="34" charset="0"/>
                <a:cs typeface="Arial" panose="020B0604020202020204" pitchFamily="34" charset="0"/>
              </a:rPr>
              <a:t>fostered team spirit and positive attitude</a:t>
            </a:r>
          </a:p>
          <a:p>
            <a:pPr marL="0" indent="0"/>
            <a:endParaRPr lang="en-US" sz="1500" dirty="0">
              <a:latin typeface="Arial" panose="020B0604020202020204" pitchFamily="34" charset="0"/>
              <a:cs typeface="Arial" panose="020B0604020202020204" pitchFamily="34" charset="0"/>
            </a:endParaRPr>
          </a:p>
          <a:p>
            <a:pPr marL="0" indent="0"/>
            <a:r>
              <a:rPr lang="en-US" sz="1500" dirty="0">
                <a:latin typeface="Arial" panose="020B0604020202020204" pitchFamily="34" charset="0"/>
                <a:cs typeface="Arial" panose="020B0604020202020204" pitchFamily="34" charset="0"/>
              </a:rPr>
              <a:t>strong, physically fit member of the team</a:t>
            </a:r>
          </a:p>
          <a:p>
            <a:pPr marL="0" indent="0"/>
            <a:endParaRPr lang="en-US" sz="1500" dirty="0">
              <a:latin typeface="Arial" panose="020B0604020202020204" pitchFamily="34" charset="0"/>
              <a:cs typeface="Arial" panose="020B0604020202020204" pitchFamily="34" charset="0"/>
            </a:endParaRPr>
          </a:p>
          <a:p>
            <a:pPr marL="0" indent="0"/>
            <a:r>
              <a:rPr lang="en-US" sz="1500" dirty="0">
                <a:latin typeface="Arial" panose="020B0604020202020204" pitchFamily="34" charset="0"/>
                <a:cs typeface="Arial" panose="020B0604020202020204" pitchFamily="34" charset="0"/>
              </a:rPr>
              <a:t>set the example for the other defensive players to follow</a:t>
            </a:r>
          </a:p>
          <a:p>
            <a:pPr marL="0" indent="0"/>
            <a:endParaRPr lang="en-US" sz="1500" dirty="0">
              <a:latin typeface="Arial" panose="020B0604020202020204" pitchFamily="34" charset="0"/>
              <a:cs typeface="Arial" panose="020B0604020202020204" pitchFamily="34" charset="0"/>
            </a:endParaRPr>
          </a:p>
          <a:p>
            <a:pPr marL="0" indent="0"/>
            <a:r>
              <a:rPr lang="en-US" sz="1500" dirty="0">
                <a:latin typeface="Arial" panose="020B0604020202020204" pitchFamily="34" charset="0"/>
                <a:cs typeface="Arial" panose="020B0604020202020204" pitchFamily="34" charset="0"/>
              </a:rPr>
              <a:t>recognized by the league as an exceptional defensive player</a:t>
            </a:r>
          </a:p>
          <a:p>
            <a:endParaRPr lang="en-US" sz="15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4663440" y="1260896"/>
            <a:ext cx="3703320" cy="736282"/>
          </a:xfrm>
        </p:spPr>
        <p:txBody>
          <a:bodyPr>
            <a:normAutofit/>
          </a:bodyPr>
          <a:lstStyle/>
          <a:p>
            <a:pPr algn="ctr"/>
            <a:r>
              <a:rPr lang="en-US" b="1" dirty="0">
                <a:latin typeface="Arial" panose="020B0604020202020204" pitchFamily="34" charset="0"/>
                <a:cs typeface="Arial" panose="020B0604020202020204" pitchFamily="34" charset="0"/>
              </a:rPr>
              <a:t>Specific (Quantitative)</a:t>
            </a:r>
          </a:p>
        </p:txBody>
      </p:sp>
      <p:sp>
        <p:nvSpPr>
          <p:cNvPr id="9" name="Content Placeholder 8"/>
          <p:cNvSpPr>
            <a:spLocks noGrp="1"/>
          </p:cNvSpPr>
          <p:nvPr>
            <p:ph sz="quarter" idx="4"/>
          </p:nvPr>
        </p:nvSpPr>
        <p:spPr>
          <a:xfrm>
            <a:off x="4650500" y="1833649"/>
            <a:ext cx="4264900" cy="2509751"/>
          </a:xfrm>
          <a:ln>
            <a:solidFill>
              <a:schemeClr val="tx1"/>
            </a:solidFill>
          </a:ln>
        </p:spPr>
        <p:txBody>
          <a:bodyPr>
            <a:normAutofit/>
          </a:bodyPr>
          <a:lstStyle/>
          <a:p>
            <a:r>
              <a:rPr lang="en-US" sz="1500" dirty="0">
                <a:latin typeface="Arial" panose="020B0604020202020204" pitchFamily="34" charset="0"/>
                <a:cs typeface="Arial" panose="020B0604020202020204" pitchFamily="34" charset="0"/>
              </a:rPr>
              <a:t>built esprit de corps by leading 30 man team at warm up drills before 18 games and practices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organized 20 additional gym hours per week outside of practice</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led defense with 34 tackles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named defensive player of the week seven times during the season</a:t>
            </a:r>
          </a:p>
          <a:p>
            <a:endParaRPr lang="en-US" sz="1500" dirty="0">
              <a:latin typeface="Arial" panose="020B0604020202020204" pitchFamily="34" charset="0"/>
              <a:cs typeface="Arial" panose="020B0604020202020204" pitchFamily="34" charset="0"/>
            </a:endParaRPr>
          </a:p>
        </p:txBody>
      </p:sp>
      <p:sp>
        <p:nvSpPr>
          <p:cNvPr id="10" name="TextBox 9"/>
          <p:cNvSpPr txBox="1"/>
          <p:nvPr/>
        </p:nvSpPr>
        <p:spPr>
          <a:xfrm>
            <a:off x="2320812" y="543580"/>
            <a:ext cx="4502377" cy="461665"/>
          </a:xfrm>
          <a:prstGeom prst="rect">
            <a:avLst/>
          </a:prstGeom>
          <a:noFill/>
        </p:spPr>
        <p:txBody>
          <a:bodyPr wrap="square" rtlCol="0">
            <a:spAutoFit/>
          </a:bodyPr>
          <a:lstStyle/>
          <a:p>
            <a:pPr algn="ctr"/>
            <a:r>
              <a:rPr lang="en-US" sz="2400" b="1" dirty="0">
                <a:solidFill>
                  <a:schemeClr val="accent6">
                    <a:lumMod val="75000"/>
                  </a:schemeClr>
                </a:solidFill>
              </a:rPr>
              <a:t>Specific .vs. General</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54327"/>
          <a:stretch/>
        </p:blipFill>
        <p:spPr>
          <a:xfrm>
            <a:off x="0" y="6068291"/>
            <a:ext cx="9144000" cy="789708"/>
          </a:xfrm>
          <a:prstGeom prst="rect">
            <a:avLst/>
          </a:prstGeom>
          <a:gradFill>
            <a:gsLst>
              <a:gs pos="8000">
                <a:schemeClr val="accent6">
                  <a:lumMod val="5000"/>
                  <a:lumOff val="95000"/>
                </a:schemeClr>
              </a:gs>
              <a:gs pos="3000">
                <a:schemeClr val="accent6">
                  <a:lumMod val="45000"/>
                  <a:lumOff val="55000"/>
                </a:schemeClr>
              </a:gs>
              <a:gs pos="99000">
                <a:schemeClr val="accent6">
                  <a:lumMod val="45000"/>
                  <a:lumOff val="55000"/>
                </a:schemeClr>
              </a:gs>
              <a:gs pos="92000">
                <a:schemeClr val="bg1"/>
              </a:gs>
            </a:gsLst>
            <a:lin ang="0" scaled="1"/>
          </a:gradFill>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98" y="5047997"/>
            <a:ext cx="2534004" cy="18100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99" y="4490142"/>
            <a:ext cx="3838575" cy="23923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6877" y="4633466"/>
            <a:ext cx="3112295" cy="1750666"/>
          </a:xfrm>
          <a:prstGeom prst="rect">
            <a:avLst/>
          </a:prstGeom>
        </p:spPr>
      </p:pic>
    </p:spTree>
    <p:extLst>
      <p:ext uri="{BB962C8B-B14F-4D97-AF65-F5344CB8AC3E}">
        <p14:creationId xmlns:p14="http://schemas.microsoft.com/office/powerpoint/2010/main" val="13168087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wipe(up)">
                                      <p:cBhvr>
                                        <p:cTn id="10" dur="500"/>
                                        <p:tgtEl>
                                          <p:spTgt spid="9">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up)">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up)">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wipe(up)">
                                      <p:cBhvr>
                                        <p:cTn id="40" dur="5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up)">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wipe(up)">
                                      <p:cBhvr>
                                        <p:cTn id="5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 y="76200"/>
            <a:ext cx="9049298" cy="322995"/>
          </a:xfrm>
        </p:spPr>
        <p:txBody>
          <a:bodyPr/>
          <a:lstStyle/>
          <a:p>
            <a:pPr algn="ctr"/>
            <a:r>
              <a:rPr lang="en-US" sz="2800" b="1" dirty="0">
                <a:latin typeface="Arial" panose="020B0604020202020204" pitchFamily="34" charset="0"/>
                <a:cs typeface="Arial" panose="020B0604020202020204" pitchFamily="34" charset="0"/>
              </a:rPr>
              <a:t>Bullets …. </a:t>
            </a:r>
            <a:r>
              <a:rPr lang="en-US" sz="1800" b="1" dirty="0">
                <a:latin typeface="Arial" panose="020B0604020202020204" pitchFamily="34" charset="0"/>
                <a:cs typeface="Arial" panose="020B0604020202020204" pitchFamily="34" charset="0"/>
              </a:rPr>
              <a:t>continued</a:t>
            </a:r>
          </a:p>
        </p:txBody>
      </p:sp>
      <p:cxnSp>
        <p:nvCxnSpPr>
          <p:cNvPr id="17" name="Straight Connector 16"/>
          <p:cNvCxnSpPr>
            <a:endCxn id="28" idx="1"/>
          </p:cNvCxnSpPr>
          <p:nvPr/>
        </p:nvCxnSpPr>
        <p:spPr>
          <a:xfrm flipV="1">
            <a:off x="4697340" y="1578500"/>
            <a:ext cx="1409700" cy="2480"/>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07040" y="1393834"/>
            <a:ext cx="2749471" cy="369332"/>
          </a:xfrm>
          <a:prstGeom prst="rect">
            <a:avLst/>
          </a:prstGeom>
          <a:noFill/>
        </p:spPr>
        <p:txBody>
          <a:bodyPr wrap="none" rtlCol="0">
            <a:spAutoFit/>
          </a:bodyPr>
          <a:lstStyle/>
          <a:p>
            <a:r>
              <a:rPr lang="en-US" b="1" dirty="0">
                <a:latin typeface=" Arial"/>
              </a:rPr>
              <a:t>Far Exceeded Standard</a:t>
            </a:r>
          </a:p>
        </p:txBody>
      </p:sp>
      <p:sp>
        <p:nvSpPr>
          <p:cNvPr id="18" name="Rectangle 17"/>
          <p:cNvSpPr/>
          <p:nvPr/>
        </p:nvSpPr>
        <p:spPr>
          <a:xfrm>
            <a:off x="414527" y="1371229"/>
            <a:ext cx="4157473" cy="5048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400" dirty="0">
                <a:solidFill>
                  <a:schemeClr val="tx1"/>
                </a:solidFill>
                <a:latin typeface=" Arial"/>
                <a:cs typeface="Arial" panose="020B0604020202020204" pitchFamily="34" charset="0"/>
              </a:rPr>
              <a:t> volunteered 40 community service hours; provided support to the Rolla Veterans Center during morale and welfare activities </a:t>
            </a:r>
          </a:p>
        </p:txBody>
      </p:sp>
      <p:cxnSp>
        <p:nvCxnSpPr>
          <p:cNvPr id="42" name="Straight Connector 41"/>
          <p:cNvCxnSpPr>
            <a:endCxn id="43" idx="1"/>
          </p:cNvCxnSpPr>
          <p:nvPr/>
        </p:nvCxnSpPr>
        <p:spPr>
          <a:xfrm>
            <a:off x="4686300" y="2975440"/>
            <a:ext cx="1409700" cy="280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96000" y="2793579"/>
            <a:ext cx="2787943" cy="369332"/>
          </a:xfrm>
          <a:prstGeom prst="rect">
            <a:avLst/>
          </a:prstGeom>
          <a:noFill/>
        </p:spPr>
        <p:txBody>
          <a:bodyPr wrap="none" rtlCol="0">
            <a:spAutoFit/>
          </a:bodyPr>
          <a:lstStyle/>
          <a:p>
            <a:r>
              <a:rPr lang="en-US" b="1" dirty="0">
                <a:latin typeface=" Arial"/>
              </a:rPr>
              <a:t>Met/Exceeded Standard</a:t>
            </a:r>
          </a:p>
        </p:txBody>
      </p:sp>
      <p:sp>
        <p:nvSpPr>
          <p:cNvPr id="44" name="Rectangle 43"/>
          <p:cNvSpPr/>
          <p:nvPr/>
        </p:nvSpPr>
        <p:spPr>
          <a:xfrm>
            <a:off x="380999" y="2695575"/>
            <a:ext cx="4305301" cy="5048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400" dirty="0">
                <a:solidFill>
                  <a:schemeClr val="tx1"/>
                </a:solidFill>
                <a:latin typeface=" Arial"/>
                <a:cs typeface="Arial" panose="020B0604020202020204" pitchFamily="34" charset="0"/>
              </a:rPr>
              <a:t> promoted team unity and physically fit Soldiers during PRT; resulted in a 95% pass rate during final APFT </a:t>
            </a:r>
          </a:p>
        </p:txBody>
      </p:sp>
      <p:cxnSp>
        <p:nvCxnSpPr>
          <p:cNvPr id="45" name="Straight Connector 44"/>
          <p:cNvCxnSpPr>
            <a:endCxn id="46" idx="1"/>
          </p:cNvCxnSpPr>
          <p:nvPr/>
        </p:nvCxnSpPr>
        <p:spPr>
          <a:xfrm flipV="1">
            <a:off x="4691531" y="4316888"/>
            <a:ext cx="1404469" cy="4086"/>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96000" y="4132222"/>
            <a:ext cx="2749471" cy="369332"/>
          </a:xfrm>
          <a:prstGeom prst="rect">
            <a:avLst/>
          </a:prstGeom>
          <a:noFill/>
        </p:spPr>
        <p:txBody>
          <a:bodyPr wrap="none" rtlCol="0">
            <a:spAutoFit/>
          </a:bodyPr>
          <a:lstStyle/>
          <a:p>
            <a:r>
              <a:rPr lang="en-US" b="1" dirty="0">
                <a:latin typeface=" Arial"/>
              </a:rPr>
              <a:t>Far Exceeded Standard</a:t>
            </a:r>
          </a:p>
        </p:txBody>
      </p:sp>
      <p:sp>
        <p:nvSpPr>
          <p:cNvPr id="47" name="Rectangle 46"/>
          <p:cNvSpPr/>
          <p:nvPr/>
        </p:nvSpPr>
        <p:spPr>
          <a:xfrm>
            <a:off x="386231" y="3992428"/>
            <a:ext cx="4185770" cy="65577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400" dirty="0">
                <a:solidFill>
                  <a:schemeClr val="tx1"/>
                </a:solidFill>
                <a:latin typeface=" Arial"/>
                <a:cs typeface="Arial" panose="020B0604020202020204" pitchFamily="34" charset="0"/>
              </a:rPr>
              <a:t> earned 298 APFT score; used fitness skills to motivate Soldiers during PRT sessions 34 earned physical fitness badge of excellence</a:t>
            </a:r>
          </a:p>
        </p:txBody>
      </p:sp>
    </p:spTree>
    <p:extLst>
      <p:ext uri="{BB962C8B-B14F-4D97-AF65-F5344CB8AC3E}">
        <p14:creationId xmlns:p14="http://schemas.microsoft.com/office/powerpoint/2010/main" val="23056508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8"/>
                                        </p:tgtEl>
                                        <p:attrNameLst>
                                          <p:attrName>stroke.color</p:attrName>
                                        </p:attrNameLst>
                                      </p:cBhvr>
                                      <p:to>
                                        <a:srgbClr val="00B050"/>
                                      </p:to>
                                    </p:animClr>
                                    <p:set>
                                      <p:cBhvr>
                                        <p:cTn id="7" dur="2000" fill="hold"/>
                                        <p:tgtEl>
                                          <p:spTgt spid="18"/>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7" presetClass="emph" presetSubtype="2" fill="hold" nodeType="withEffect">
                                  <p:stCondLst>
                                    <p:cond delay="0"/>
                                  </p:stCondLst>
                                  <p:childTnLst>
                                    <p:animClr clrSpc="rgb" dir="cw">
                                      <p:cBhvr>
                                        <p:cTn id="14" dur="2000" fill="hold"/>
                                        <p:tgtEl>
                                          <p:spTgt spid="17"/>
                                        </p:tgtEl>
                                        <p:attrNameLst>
                                          <p:attrName>stroke.color</p:attrName>
                                        </p:attrNameLst>
                                      </p:cBhvr>
                                      <p:to>
                                        <a:srgbClr val="00B050"/>
                                      </p:to>
                                    </p:animClr>
                                    <p:set>
                                      <p:cBhvr>
                                        <p:cTn id="15" dur="2000" fill="hold"/>
                                        <p:tgtEl>
                                          <p:spTgt spid="17"/>
                                        </p:tgtEl>
                                        <p:attrNameLst>
                                          <p:attrName>stroke.on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7" presetClass="emph" presetSubtype="2" fill="hold" nodeType="clickEffect">
                                  <p:stCondLst>
                                    <p:cond delay="0"/>
                                  </p:stCondLst>
                                  <p:childTnLst>
                                    <p:animClr clrSpc="rgb" dir="cw">
                                      <p:cBhvr>
                                        <p:cTn id="19" dur="2000" fill="hold"/>
                                        <p:tgtEl>
                                          <p:spTgt spid="44"/>
                                        </p:tgtEl>
                                        <p:attrNameLst>
                                          <p:attrName>stroke.color</p:attrName>
                                        </p:attrNameLst>
                                      </p:cBhvr>
                                      <p:to>
                                        <a:srgbClr val="FFC000"/>
                                      </p:to>
                                    </p:animClr>
                                    <p:set>
                                      <p:cBhvr>
                                        <p:cTn id="20" dur="2000" fill="hold"/>
                                        <p:tgtEl>
                                          <p:spTgt spid="44"/>
                                        </p:tgtEl>
                                        <p:attrNameLst>
                                          <p:attrName>stroke.on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par>
                                <p:cTn id="26" presetID="7" presetClass="emph" presetSubtype="2" fill="hold" nodeType="withEffect">
                                  <p:stCondLst>
                                    <p:cond delay="0"/>
                                  </p:stCondLst>
                                  <p:childTnLst>
                                    <p:animClr clrSpc="rgb" dir="cw">
                                      <p:cBhvr>
                                        <p:cTn id="27" dur="2000" fill="hold"/>
                                        <p:tgtEl>
                                          <p:spTgt spid="42"/>
                                        </p:tgtEl>
                                        <p:attrNameLst>
                                          <p:attrName>stroke.color</p:attrName>
                                        </p:attrNameLst>
                                      </p:cBhvr>
                                      <p:to>
                                        <a:srgbClr val="FFC000"/>
                                      </p:to>
                                    </p:animClr>
                                    <p:set>
                                      <p:cBhvr>
                                        <p:cTn id="28" dur="2000" fill="hold"/>
                                        <p:tgtEl>
                                          <p:spTgt spid="42"/>
                                        </p:tgtEl>
                                        <p:attrNameLst>
                                          <p:attrName>stroke.on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7" presetClass="emph" presetSubtype="2" fill="hold" nodeType="clickEffect">
                                  <p:stCondLst>
                                    <p:cond delay="0"/>
                                  </p:stCondLst>
                                  <p:childTnLst>
                                    <p:animClr clrSpc="rgb" dir="cw">
                                      <p:cBhvr>
                                        <p:cTn id="32" dur="2000" fill="hold"/>
                                        <p:tgtEl>
                                          <p:spTgt spid="47"/>
                                        </p:tgtEl>
                                        <p:attrNameLst>
                                          <p:attrName>stroke.color</p:attrName>
                                        </p:attrNameLst>
                                      </p:cBhvr>
                                      <p:to>
                                        <a:srgbClr val="00B050"/>
                                      </p:to>
                                    </p:animClr>
                                    <p:set>
                                      <p:cBhvr>
                                        <p:cTn id="33" dur="2000" fill="hold"/>
                                        <p:tgtEl>
                                          <p:spTgt spid="47"/>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par>
                                <p:cTn id="39" presetID="7" presetClass="emph" presetSubtype="2" fill="hold" nodeType="withEffect">
                                  <p:stCondLst>
                                    <p:cond delay="0"/>
                                  </p:stCondLst>
                                  <p:childTnLst>
                                    <p:animClr clrSpc="rgb" dir="cw">
                                      <p:cBhvr>
                                        <p:cTn id="40" dur="2000" fill="hold"/>
                                        <p:tgtEl>
                                          <p:spTgt spid="45"/>
                                        </p:tgtEl>
                                        <p:attrNameLst>
                                          <p:attrName>stroke.color</p:attrName>
                                        </p:attrNameLst>
                                      </p:cBhvr>
                                      <p:to>
                                        <a:srgbClr val="00B050"/>
                                      </p:to>
                                    </p:animClr>
                                    <p:set>
                                      <p:cBhvr>
                                        <p:cTn id="41" dur="2000" fill="hold"/>
                                        <p:tgtEl>
                                          <p:spTgt spid="4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3"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381"/>
            <a:ext cx="9067800" cy="399196"/>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Bullets … continued</a:t>
            </a:r>
          </a:p>
        </p:txBody>
      </p:sp>
      <p:sp>
        <p:nvSpPr>
          <p:cNvPr id="6" name="Rectangle 5"/>
          <p:cNvSpPr/>
          <p:nvPr/>
        </p:nvSpPr>
        <p:spPr>
          <a:xfrm>
            <a:off x="169932" y="2124554"/>
            <a:ext cx="2592147" cy="1675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200" dirty="0">
                <a:solidFill>
                  <a:schemeClr val="tx1"/>
                </a:solidFill>
              </a:rPr>
              <a:t> threw 44 passes during the game</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sz="1200" dirty="0">
                <a:solidFill>
                  <a:schemeClr val="tx1"/>
                </a:solidFill>
              </a:rPr>
              <a:t> ran the ball when needed</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sz="1200" dirty="0">
                <a:solidFill>
                  <a:schemeClr val="tx1"/>
                </a:solidFill>
              </a:rPr>
              <a:t> avoided being sacked</a:t>
            </a:r>
          </a:p>
        </p:txBody>
      </p:sp>
      <p:sp>
        <p:nvSpPr>
          <p:cNvPr id="7" name="Rectangle 6"/>
          <p:cNvSpPr/>
          <p:nvPr/>
        </p:nvSpPr>
        <p:spPr>
          <a:xfrm>
            <a:off x="3275927" y="2124555"/>
            <a:ext cx="2592147" cy="1675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200" dirty="0">
                <a:solidFill>
                  <a:schemeClr val="tx1"/>
                </a:solidFill>
              </a:rPr>
              <a:t> completed 35 of 44 passes</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sz="1200" dirty="0">
                <a:solidFill>
                  <a:schemeClr val="tx1"/>
                </a:solidFill>
              </a:rPr>
              <a:t> ran 12 times for 84 yards</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sz="1200" dirty="0">
                <a:solidFill>
                  <a:schemeClr val="tx1"/>
                </a:solidFill>
              </a:rPr>
              <a:t> avoided being sacked six times</a:t>
            </a:r>
          </a:p>
        </p:txBody>
      </p:sp>
      <p:sp>
        <p:nvSpPr>
          <p:cNvPr id="8" name="Rectangle 7"/>
          <p:cNvSpPr/>
          <p:nvPr/>
        </p:nvSpPr>
        <p:spPr>
          <a:xfrm>
            <a:off x="6390013" y="2124555"/>
            <a:ext cx="2592147" cy="1675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200" dirty="0">
                <a:solidFill>
                  <a:schemeClr val="tx1"/>
                </a:solidFill>
              </a:rPr>
              <a:t> completed 35 of 44 passes for 314 yards, 4 touchdowns, 0 interceptions</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sz="1200" dirty="0">
                <a:solidFill>
                  <a:schemeClr val="tx1"/>
                </a:solidFill>
              </a:rPr>
              <a:t> ran 12 times for 84 yards and 1 touchdown</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sz="1200" dirty="0">
                <a:solidFill>
                  <a:schemeClr val="tx1"/>
                </a:solidFill>
              </a:rPr>
              <a:t> avoided being sacked six times with zero intentional grounding penalties</a:t>
            </a:r>
          </a:p>
        </p:txBody>
      </p:sp>
      <p:sp>
        <p:nvSpPr>
          <p:cNvPr id="9" name="TextBox 8"/>
          <p:cNvSpPr txBox="1"/>
          <p:nvPr/>
        </p:nvSpPr>
        <p:spPr>
          <a:xfrm>
            <a:off x="0" y="610434"/>
            <a:ext cx="9143999" cy="369332"/>
          </a:xfrm>
          <a:prstGeom prst="rect">
            <a:avLst/>
          </a:prstGeom>
          <a:noFill/>
        </p:spPr>
        <p:txBody>
          <a:bodyPr wrap="square" rtlCol="0">
            <a:spAutoFit/>
          </a:bodyPr>
          <a:lstStyle/>
          <a:p>
            <a:pPr algn="ctr"/>
            <a:r>
              <a:rPr lang="en-US" b="1" dirty="0"/>
              <a:t>Which would be a “Far Exceeded Standard”?</a:t>
            </a:r>
          </a:p>
        </p:txBody>
      </p:sp>
      <p:sp>
        <p:nvSpPr>
          <p:cNvPr id="3" name="TextBox 2"/>
          <p:cNvSpPr txBox="1"/>
          <p:nvPr/>
        </p:nvSpPr>
        <p:spPr>
          <a:xfrm>
            <a:off x="731253" y="1752600"/>
            <a:ext cx="1469505" cy="369332"/>
          </a:xfrm>
          <a:prstGeom prst="rect">
            <a:avLst/>
          </a:prstGeom>
          <a:noFill/>
        </p:spPr>
        <p:txBody>
          <a:bodyPr wrap="none" rtlCol="0">
            <a:spAutoFit/>
          </a:bodyPr>
          <a:lstStyle/>
          <a:p>
            <a:r>
              <a:rPr lang="en-US" dirty="0"/>
              <a:t>Met Standard</a:t>
            </a:r>
          </a:p>
        </p:txBody>
      </p:sp>
      <p:sp>
        <p:nvSpPr>
          <p:cNvPr id="10" name="TextBox 9"/>
          <p:cNvSpPr txBox="1"/>
          <p:nvPr/>
        </p:nvSpPr>
        <p:spPr>
          <a:xfrm>
            <a:off x="3584358" y="1752600"/>
            <a:ext cx="1975284" cy="369332"/>
          </a:xfrm>
          <a:prstGeom prst="rect">
            <a:avLst/>
          </a:prstGeom>
          <a:noFill/>
        </p:spPr>
        <p:txBody>
          <a:bodyPr wrap="none" rtlCol="0">
            <a:spAutoFit/>
          </a:bodyPr>
          <a:lstStyle/>
          <a:p>
            <a:r>
              <a:rPr lang="en-US" dirty="0"/>
              <a:t>Exceeded Standard</a:t>
            </a:r>
          </a:p>
        </p:txBody>
      </p:sp>
      <p:sp>
        <p:nvSpPr>
          <p:cNvPr id="11" name="TextBox 10"/>
          <p:cNvSpPr txBox="1"/>
          <p:nvPr/>
        </p:nvSpPr>
        <p:spPr>
          <a:xfrm>
            <a:off x="6526826" y="1766032"/>
            <a:ext cx="2318520" cy="369332"/>
          </a:xfrm>
          <a:prstGeom prst="rect">
            <a:avLst/>
          </a:prstGeom>
          <a:noFill/>
        </p:spPr>
        <p:txBody>
          <a:bodyPr wrap="none" rtlCol="0">
            <a:spAutoFit/>
          </a:bodyPr>
          <a:lstStyle/>
          <a:p>
            <a:r>
              <a:rPr lang="en-US" dirty="0"/>
              <a:t>Far Exceeded Standard</a:t>
            </a:r>
          </a:p>
        </p:txBody>
      </p:sp>
      <p:sp>
        <p:nvSpPr>
          <p:cNvPr id="5" name="Rectangle 4"/>
          <p:cNvSpPr/>
          <p:nvPr/>
        </p:nvSpPr>
        <p:spPr>
          <a:xfrm>
            <a:off x="6295604" y="1766032"/>
            <a:ext cx="2791752" cy="212286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3666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out)">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878"/>
            <a:ext cx="7981950" cy="399196"/>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Strong Verbiage</a:t>
            </a:r>
          </a:p>
        </p:txBody>
      </p:sp>
      <p:sp>
        <p:nvSpPr>
          <p:cNvPr id="7" name="TextBox 6"/>
          <p:cNvSpPr txBox="1"/>
          <p:nvPr/>
        </p:nvSpPr>
        <p:spPr>
          <a:xfrm>
            <a:off x="2428720" y="600378"/>
            <a:ext cx="4191310" cy="461665"/>
          </a:xfrm>
          <a:prstGeom prst="rect">
            <a:avLst/>
          </a:prstGeom>
          <a:noFill/>
        </p:spPr>
        <p:txBody>
          <a:bodyPr wrap="square" rtlCol="0">
            <a:spAutoFit/>
          </a:bodyPr>
          <a:lstStyle/>
          <a:p>
            <a:pPr algn="ctr"/>
            <a:r>
              <a:rPr lang="en-US" sz="2400" b="1" dirty="0">
                <a:solidFill>
                  <a:schemeClr val="accent6">
                    <a:lumMod val="75000"/>
                  </a:schemeClr>
                </a:solidFill>
              </a:rPr>
              <a:t>Match the Category</a:t>
            </a:r>
          </a:p>
        </p:txBody>
      </p:sp>
      <p:sp>
        <p:nvSpPr>
          <p:cNvPr id="3" name="Rectangle 2"/>
          <p:cNvSpPr/>
          <p:nvPr/>
        </p:nvSpPr>
        <p:spPr>
          <a:xfrm>
            <a:off x="5486400" y="1671032"/>
            <a:ext cx="3505200" cy="420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600" dirty="0">
                <a:solidFill>
                  <a:schemeClr val="tx1"/>
                </a:solidFill>
              </a:rPr>
              <a:t> spearheaded the defense in reviewing the film for each upcoming opponent</a:t>
            </a:r>
          </a:p>
        </p:txBody>
      </p:sp>
      <p:sp>
        <p:nvSpPr>
          <p:cNvPr id="9" name="Rectangle 8"/>
          <p:cNvSpPr/>
          <p:nvPr/>
        </p:nvSpPr>
        <p:spPr>
          <a:xfrm>
            <a:off x="381000" y="1671032"/>
            <a:ext cx="3581400" cy="420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PRESENCE: </a:t>
            </a:r>
            <a:r>
              <a:rPr lang="en-US" sz="1200" dirty="0">
                <a:solidFill>
                  <a:schemeClr val="tx1"/>
                </a:solidFill>
              </a:rPr>
              <a:t>(Military and professional bearing, Fitness, Confidence, Resilience)</a:t>
            </a:r>
          </a:p>
        </p:txBody>
      </p:sp>
      <p:sp>
        <p:nvSpPr>
          <p:cNvPr id="10" name="Rectangle 9"/>
          <p:cNvSpPr/>
          <p:nvPr/>
        </p:nvSpPr>
        <p:spPr>
          <a:xfrm>
            <a:off x="5486400" y="3678411"/>
            <a:ext cx="3505200" cy="641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600" dirty="0">
                <a:solidFill>
                  <a:schemeClr val="tx1"/>
                </a:solidFill>
              </a:rPr>
              <a:t> worked out at the practice field an additional hour after every practice</a:t>
            </a:r>
          </a:p>
        </p:txBody>
      </p:sp>
      <p:sp>
        <p:nvSpPr>
          <p:cNvPr id="12" name="Rectangle 11"/>
          <p:cNvSpPr/>
          <p:nvPr/>
        </p:nvSpPr>
        <p:spPr>
          <a:xfrm>
            <a:off x="5477256" y="2295705"/>
            <a:ext cx="3505200" cy="4844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600" dirty="0">
                <a:solidFill>
                  <a:schemeClr val="tx1"/>
                </a:solidFill>
              </a:rPr>
              <a:t> took time to mentor new players to help ensure their success</a:t>
            </a:r>
          </a:p>
        </p:txBody>
      </p:sp>
      <p:sp>
        <p:nvSpPr>
          <p:cNvPr id="13" name="Rectangle 12"/>
          <p:cNvSpPr/>
          <p:nvPr/>
        </p:nvSpPr>
        <p:spPr>
          <a:xfrm>
            <a:off x="5486400" y="2910927"/>
            <a:ext cx="3505200" cy="5634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600" dirty="0">
                <a:solidFill>
                  <a:schemeClr val="tx1"/>
                </a:solidFill>
              </a:rPr>
              <a:t> used personal time to study and understand the playbook</a:t>
            </a:r>
          </a:p>
        </p:txBody>
      </p:sp>
      <p:sp>
        <p:nvSpPr>
          <p:cNvPr id="14" name="Rectangle 13"/>
          <p:cNvSpPr/>
          <p:nvPr/>
        </p:nvSpPr>
        <p:spPr>
          <a:xfrm>
            <a:off x="381000" y="2189817"/>
            <a:ext cx="3581400" cy="5848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INTELLECT: </a:t>
            </a:r>
            <a:r>
              <a:rPr lang="en-US" sz="1200" dirty="0">
                <a:solidFill>
                  <a:schemeClr val="tx1"/>
                </a:solidFill>
              </a:rPr>
              <a:t>(Mental agility, Sound judgment, Innovation, Interpersonal tact, Expertise)</a:t>
            </a:r>
          </a:p>
        </p:txBody>
      </p:sp>
      <p:sp>
        <p:nvSpPr>
          <p:cNvPr id="15" name="Rectangle 14"/>
          <p:cNvSpPr/>
          <p:nvPr/>
        </p:nvSpPr>
        <p:spPr>
          <a:xfrm>
            <a:off x="381000" y="2872324"/>
            <a:ext cx="3581400" cy="574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LEADS: </a:t>
            </a:r>
            <a:r>
              <a:rPr lang="en-US" sz="1200" dirty="0">
                <a:solidFill>
                  <a:schemeClr val="tx1"/>
                </a:solidFill>
              </a:rPr>
              <a:t>(Leads others, Builds trust, Extends influence beyond the chain of command, Leads by example, Communicates)</a:t>
            </a:r>
          </a:p>
        </p:txBody>
      </p:sp>
      <p:sp>
        <p:nvSpPr>
          <p:cNvPr id="16" name="Rectangle 15"/>
          <p:cNvSpPr/>
          <p:nvPr/>
        </p:nvSpPr>
        <p:spPr>
          <a:xfrm>
            <a:off x="381000" y="3543175"/>
            <a:ext cx="3581400" cy="7766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DEVELOPS: </a:t>
            </a:r>
            <a:r>
              <a:rPr lang="en-US" sz="1200" dirty="0">
                <a:solidFill>
                  <a:schemeClr val="tx1"/>
                </a:solidFill>
              </a:rPr>
              <a:t>(Creates a positive command/workplace environment, Fosters esprit de corps, Prepares self, Develops others, Stewards the profession)</a:t>
            </a:r>
          </a:p>
        </p:txBody>
      </p:sp>
      <p:cxnSp>
        <p:nvCxnSpPr>
          <p:cNvPr id="17" name="Straight Connector 16"/>
          <p:cNvCxnSpPr>
            <a:stCxn id="9" idx="3"/>
            <a:endCxn id="10" idx="1"/>
          </p:cNvCxnSpPr>
          <p:nvPr/>
        </p:nvCxnSpPr>
        <p:spPr>
          <a:xfrm>
            <a:off x="3962400" y="1881334"/>
            <a:ext cx="1524000" cy="2117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3"/>
            <a:endCxn id="13" idx="1"/>
          </p:cNvCxnSpPr>
          <p:nvPr/>
        </p:nvCxnSpPr>
        <p:spPr>
          <a:xfrm>
            <a:off x="3962400" y="2482222"/>
            <a:ext cx="1524000" cy="71041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3"/>
            <a:endCxn id="3" idx="1"/>
          </p:cNvCxnSpPr>
          <p:nvPr/>
        </p:nvCxnSpPr>
        <p:spPr>
          <a:xfrm flipV="1">
            <a:off x="3962400" y="1881334"/>
            <a:ext cx="1524000" cy="127829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3"/>
            <a:endCxn id="12" idx="1"/>
          </p:cNvCxnSpPr>
          <p:nvPr/>
        </p:nvCxnSpPr>
        <p:spPr>
          <a:xfrm flipV="1">
            <a:off x="3962400" y="2537916"/>
            <a:ext cx="1514856" cy="139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022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3"/>
            <a:ext cx="7848600" cy="429032"/>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Unauthorized/Unnecessary</a:t>
            </a:r>
          </a:p>
        </p:txBody>
      </p:sp>
      <p:sp>
        <p:nvSpPr>
          <p:cNvPr id="3" name="Content Placeholder 2"/>
          <p:cNvSpPr>
            <a:spLocks noGrp="1"/>
          </p:cNvSpPr>
          <p:nvPr>
            <p:ph idx="1"/>
          </p:nvPr>
        </p:nvSpPr>
        <p:spPr>
          <a:xfrm>
            <a:off x="1257300" y="1112520"/>
            <a:ext cx="6286500" cy="4351338"/>
          </a:xfrm>
          <a:solidFill>
            <a:schemeClr val="bg1"/>
          </a:solidFill>
        </p:spPr>
        <p:txBody>
          <a:bodyPr>
            <a:normAutofit lnSpcReduction="10000"/>
          </a:bodyPr>
          <a:lstStyle/>
          <a:p>
            <a:r>
              <a:rPr lang="en-US" sz="2000" b="1" dirty="0"/>
              <a:t>Name in bullet comments</a:t>
            </a:r>
          </a:p>
          <a:p>
            <a:pPr lvl="1"/>
            <a:r>
              <a:rPr lang="en-US" sz="1600" dirty="0"/>
              <a:t>Matt Forte demonstrated exceptional performance as the tailback</a:t>
            </a:r>
          </a:p>
          <a:p>
            <a:pPr lvl="1"/>
            <a:endParaRPr lang="en-US" sz="1600" dirty="0"/>
          </a:p>
          <a:p>
            <a:r>
              <a:rPr lang="en-US" sz="2000" b="1" dirty="0"/>
              <a:t>Use of present tense</a:t>
            </a:r>
          </a:p>
          <a:p>
            <a:pPr lvl="1"/>
            <a:r>
              <a:rPr lang="en-US" sz="1600" dirty="0"/>
              <a:t>proved he is the best corner playing the game</a:t>
            </a:r>
          </a:p>
          <a:p>
            <a:pPr lvl="1"/>
            <a:r>
              <a:rPr lang="en-US" sz="1600" dirty="0"/>
              <a:t>executes at a fast pace on every play</a:t>
            </a:r>
          </a:p>
          <a:p>
            <a:pPr lvl="1"/>
            <a:endParaRPr lang="en-US" sz="1600" dirty="0"/>
          </a:p>
          <a:p>
            <a:r>
              <a:rPr lang="en-US" sz="2000" b="1" dirty="0"/>
              <a:t>Anything outside rating period*</a:t>
            </a:r>
          </a:p>
          <a:p>
            <a:pPr lvl="1"/>
            <a:r>
              <a:rPr lang="en-US" sz="1600" dirty="0"/>
              <a:t>won Super Bowl MVP for his performance in Super Bowl 50</a:t>
            </a:r>
          </a:p>
          <a:p>
            <a:pPr lvl="1"/>
            <a:r>
              <a:rPr lang="en-US" sz="1600" dirty="0"/>
              <a:t>proved himself a reliable fullback during the season</a:t>
            </a:r>
          </a:p>
          <a:p>
            <a:pPr lvl="1"/>
            <a:endParaRPr lang="en-US" sz="1600" dirty="0"/>
          </a:p>
          <a:p>
            <a:r>
              <a:rPr lang="en-US" sz="2000" b="1" dirty="0"/>
              <a:t>Technical jargon</a:t>
            </a:r>
          </a:p>
          <a:p>
            <a:pPr lvl="1"/>
            <a:r>
              <a:rPr lang="en-US" sz="1600" dirty="0"/>
              <a:t>served as an integral part of the Mike, Sam and Will team</a:t>
            </a:r>
          </a:p>
          <a:p>
            <a:pPr lvl="1"/>
            <a:endParaRPr lang="en-US" sz="1600" dirty="0"/>
          </a:p>
          <a:p>
            <a:r>
              <a:rPr lang="en-US" sz="2000" b="1" dirty="0"/>
              <a:t>Rater comment on potential</a:t>
            </a:r>
          </a:p>
          <a:p>
            <a:pPr lvl="1"/>
            <a:r>
              <a:rPr lang="en-US" sz="1600" dirty="0"/>
              <a:t>clearly a future league MVP</a:t>
            </a:r>
          </a:p>
          <a:p>
            <a:pPr lvl="1"/>
            <a:r>
              <a:rPr lang="en-US" sz="1600" dirty="0"/>
              <a:t>move to first string receiver</a:t>
            </a:r>
          </a:p>
          <a:p>
            <a:pPr lvl="1"/>
            <a:endParaRPr lang="en-US" sz="1600" dirty="0"/>
          </a:p>
          <a:p>
            <a:pPr lvl="1"/>
            <a:endParaRPr lang="en-US" sz="1600"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651350" y="1103743"/>
            <a:ext cx="515075" cy="398237"/>
          </a:xfrm>
          <a:prstGeom prst="rect">
            <a:avLst/>
          </a:prstGeom>
          <a:solidFill>
            <a:schemeClr val="bg1"/>
          </a:solidFill>
        </p:spPr>
      </p:pic>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651349" y="1750289"/>
            <a:ext cx="515075" cy="398237"/>
          </a:xfrm>
          <a:prstGeom prst="rect">
            <a:avLst/>
          </a:prstGeom>
          <a:solidFill>
            <a:schemeClr val="bg1"/>
          </a:solidFill>
        </p:spPr>
      </p:pic>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652785" y="3664327"/>
            <a:ext cx="515075" cy="398237"/>
          </a:xfrm>
          <a:prstGeom prst="rect">
            <a:avLst/>
          </a:prstGeom>
          <a:solidFill>
            <a:schemeClr val="bg1"/>
          </a:solidFill>
        </p:spPr>
      </p:pic>
      <p:pic>
        <p:nvPicPr>
          <p:cNvPr id="1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654111" y="4418209"/>
            <a:ext cx="515075" cy="398237"/>
          </a:xfrm>
          <a:prstGeom prst="rect">
            <a:avLst/>
          </a:prstGeom>
          <a:solidFill>
            <a:schemeClr val="bg1"/>
          </a:solidFill>
        </p:spPr>
      </p:pic>
      <p:pic>
        <p:nvPicPr>
          <p:cNvPr id="1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637807" y="2720103"/>
            <a:ext cx="515075" cy="398237"/>
          </a:xfrm>
          <a:prstGeom prst="rect">
            <a:avLst/>
          </a:prstGeom>
          <a:solidFill>
            <a:schemeClr val="bg1"/>
          </a:solidFill>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54327"/>
          <a:stretch/>
        </p:blipFill>
        <p:spPr>
          <a:xfrm>
            <a:off x="0" y="6068291"/>
            <a:ext cx="9144000" cy="789708"/>
          </a:xfrm>
          <a:prstGeom prst="rect">
            <a:avLst/>
          </a:prstGeom>
          <a:gradFill>
            <a:gsLst>
              <a:gs pos="8000">
                <a:schemeClr val="accent6">
                  <a:lumMod val="5000"/>
                  <a:lumOff val="95000"/>
                </a:schemeClr>
              </a:gs>
              <a:gs pos="3000">
                <a:schemeClr val="accent6">
                  <a:lumMod val="45000"/>
                  <a:lumOff val="55000"/>
                </a:schemeClr>
              </a:gs>
              <a:gs pos="99000">
                <a:schemeClr val="accent6">
                  <a:lumMod val="45000"/>
                  <a:lumOff val="55000"/>
                </a:schemeClr>
              </a:gs>
              <a:gs pos="92000">
                <a:schemeClr val="bg1"/>
              </a:gs>
            </a:gsLst>
            <a:lin ang="0" scaled="1"/>
          </a:grad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775" y="4676775"/>
            <a:ext cx="2181225" cy="218122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5673" r="30389" b="13543"/>
          <a:stretch/>
        </p:blipFill>
        <p:spPr>
          <a:xfrm>
            <a:off x="228600" y="5097260"/>
            <a:ext cx="1228725" cy="1760740"/>
          </a:xfrm>
          <a:prstGeom prst="rect">
            <a:avLst/>
          </a:prstGeom>
        </p:spPr>
      </p:pic>
    </p:spTree>
    <p:extLst>
      <p:ext uri="{BB962C8B-B14F-4D97-AF65-F5344CB8AC3E}">
        <p14:creationId xmlns:p14="http://schemas.microsoft.com/office/powerpoint/2010/main" val="351898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left)">
                                      <p:cBhvr>
                                        <p:cTn id="49" dur="500"/>
                                        <p:tgtEl>
                                          <p:spTgt spid="3">
                                            <p:txEl>
                                              <p:pRg st="7" end="7"/>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left)">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wipe(left)">
                                      <p:cBhvr>
                                        <p:cTn id="66" dur="500"/>
                                        <p:tgtEl>
                                          <p:spTgt spid="3">
                                            <p:txEl>
                                              <p:pRg st="11" end="11"/>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wipe(left)">
                                      <p:cBhvr>
                                        <p:cTn id="69" dur="500"/>
                                        <p:tgtEl>
                                          <p:spTgt spid="3">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wipe(left)">
                                      <p:cBhvr>
                                        <p:cTn id="74" dur="500"/>
                                        <p:tgtEl>
                                          <p:spTgt spid="3">
                                            <p:txEl>
                                              <p:pRg st="14" end="14"/>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wipe(left)">
                                      <p:cBhvr>
                                        <p:cTn id="77" dur="500"/>
                                        <p:tgtEl>
                                          <p:spTgt spid="3">
                                            <p:txEl>
                                              <p:pRg st="15" end="15"/>
                                            </p:tx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
                                            <p:txEl>
                                              <p:pRg st="16" end="16"/>
                                            </p:txEl>
                                          </p:spTgt>
                                        </p:tgtEl>
                                        <p:attrNameLst>
                                          <p:attrName>style.visibility</p:attrName>
                                        </p:attrNameLst>
                                      </p:cBhvr>
                                      <p:to>
                                        <p:strVal val="visible"/>
                                      </p:to>
                                    </p:set>
                                    <p:animEffect transition="in" filter="wipe(left)">
                                      <p:cBhvr>
                                        <p:cTn id="80" dur="500"/>
                                        <p:tgtEl>
                                          <p:spTgt spid="3">
                                            <p:txEl>
                                              <p:pRg st="16" end="1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9"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0-#ppt_w/2"/>
                                          </p:val>
                                        </p:tav>
                                        <p:tav tm="100000">
                                          <p:val>
                                            <p:strVal val="#ppt_x"/>
                                          </p:val>
                                        </p:tav>
                                      </p:tavLst>
                                    </p:anim>
                                    <p:anim calcmode="lin" valueType="num">
                                      <p:cBhvr additive="base">
                                        <p:cTn id="8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24" y="45581"/>
            <a:ext cx="7928876" cy="399196"/>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Unauthorized/Unnecessary</a:t>
            </a:r>
          </a:p>
        </p:txBody>
      </p:sp>
      <p:sp>
        <p:nvSpPr>
          <p:cNvPr id="3" name="Content Placeholder 2"/>
          <p:cNvSpPr>
            <a:spLocks noGrp="1"/>
          </p:cNvSpPr>
          <p:nvPr>
            <p:ph idx="1"/>
          </p:nvPr>
        </p:nvSpPr>
        <p:spPr>
          <a:xfrm>
            <a:off x="1281166" y="1418747"/>
            <a:ext cx="6591818" cy="4351338"/>
          </a:xfrm>
          <a:solidFill>
            <a:schemeClr val="bg1"/>
          </a:solidFill>
        </p:spPr>
        <p:txBody>
          <a:bodyPr>
            <a:normAutofit/>
          </a:bodyPr>
          <a:lstStyle/>
          <a:p>
            <a:r>
              <a:rPr lang="en-US" b="1" dirty="0">
                <a:latin typeface="Arial" panose="020B0604020202020204" pitchFamily="34" charset="0"/>
                <a:cs typeface="Arial" panose="020B0604020202020204" pitchFamily="34" charset="0"/>
              </a:rPr>
              <a:t>Capitalized words at beginning of Bullet</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Exhibited exceptional speed and athleticism</a:t>
            </a:r>
          </a:p>
          <a:p>
            <a:pPr lvl="1">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Punctuation at End of Bullet</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showed the will and determination of a champion.</a:t>
            </a:r>
          </a:p>
          <a:p>
            <a:pPr lvl="1">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Copy and Paste Bullets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same bullet on two NCOs rated by the same rater</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 pulling from bullets from online sources</a:t>
            </a:r>
          </a:p>
          <a:p>
            <a:pPr lvl="1">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Actions not closed (adjudication)</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 pending UCMJ or administrative actions (GOMAR)</a:t>
            </a:r>
          </a:p>
          <a:p>
            <a:pPr marL="0" indent="0">
              <a:buNone/>
            </a:pPr>
            <a:endParaRPr lang="en-US"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730536" y="1445137"/>
            <a:ext cx="515075" cy="398237"/>
          </a:xfrm>
          <a:prstGeom prst="rect">
            <a:avLst/>
          </a:prstGeom>
          <a:solidFill>
            <a:schemeClr val="bg1"/>
          </a:solidFill>
        </p:spPr>
      </p:pic>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673356" y="2229915"/>
            <a:ext cx="515075" cy="398237"/>
          </a:xfrm>
          <a:prstGeom prst="rect">
            <a:avLst/>
          </a:prstGeom>
          <a:solidFill>
            <a:schemeClr val="bg1"/>
          </a:solidFill>
        </p:spPr>
      </p:pic>
      <p:pic>
        <p:nvPicPr>
          <p:cNvPr id="16" name="Content Placeholder 3"/>
          <p:cNvPicPr>
            <a:picLocks noChangeAspect="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19447721" flipH="1">
            <a:off x="730536" y="3043630"/>
            <a:ext cx="515075" cy="398237"/>
          </a:xfrm>
          <a:prstGeom prst="rect">
            <a:avLst/>
          </a:prstGeom>
          <a:solidFill>
            <a:schemeClr val="bg1"/>
          </a:solidFill>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54327"/>
          <a:stretch/>
        </p:blipFill>
        <p:spPr>
          <a:xfrm>
            <a:off x="0" y="6068291"/>
            <a:ext cx="9144000" cy="789708"/>
          </a:xfrm>
          <a:prstGeom prst="rect">
            <a:avLst/>
          </a:prstGeom>
          <a:gradFill>
            <a:gsLst>
              <a:gs pos="8000">
                <a:schemeClr val="accent6">
                  <a:lumMod val="5000"/>
                  <a:lumOff val="95000"/>
                </a:schemeClr>
              </a:gs>
              <a:gs pos="3000">
                <a:schemeClr val="accent6">
                  <a:lumMod val="45000"/>
                  <a:lumOff val="55000"/>
                </a:schemeClr>
              </a:gs>
              <a:gs pos="99000">
                <a:schemeClr val="accent6">
                  <a:lumMod val="45000"/>
                  <a:lumOff val="55000"/>
                </a:schemeClr>
              </a:gs>
              <a:gs pos="92000">
                <a:schemeClr val="bg1"/>
              </a:gs>
            </a:gsLst>
            <a:lin ang="0" scaled="1"/>
          </a:grad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775" y="4676775"/>
            <a:ext cx="2181225" cy="218122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5673" r="30389" b="13543"/>
          <a:stretch/>
        </p:blipFill>
        <p:spPr>
          <a:xfrm>
            <a:off x="81092" y="5029200"/>
            <a:ext cx="1276220" cy="1828800"/>
          </a:xfrm>
          <a:prstGeom prst="rect">
            <a:avLst/>
          </a:prstGeom>
        </p:spPr>
      </p:pic>
      <p:pic>
        <p:nvPicPr>
          <p:cNvPr id="1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7721" flipH="1">
            <a:off x="727308" y="4145446"/>
            <a:ext cx="515075" cy="398237"/>
          </a:xfrm>
          <a:prstGeom prst="rect">
            <a:avLst/>
          </a:prstGeom>
          <a:solidFill>
            <a:schemeClr val="bg1"/>
          </a:solidFill>
        </p:spPr>
      </p:pic>
    </p:spTree>
    <p:extLst>
      <p:ext uri="{BB962C8B-B14F-4D97-AF65-F5344CB8AC3E}">
        <p14:creationId xmlns:p14="http://schemas.microsoft.com/office/powerpoint/2010/main" val="32584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left)">
                                      <p:cBhvr>
                                        <p:cTn id="43" dur="500"/>
                                        <p:tgtEl>
                                          <p:spTgt spid="3">
                                            <p:txEl>
                                              <p:pRg st="7" end="7"/>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500"/>
                                        <p:tgtEl>
                                          <p:spTgt spid="3">
                                            <p:txEl>
                                              <p:pRg st="10" end="10"/>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left)">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0-#ppt_w/2"/>
                                          </p:val>
                                        </p:tav>
                                        <p:tav tm="100000">
                                          <p:val>
                                            <p:strVal val="#ppt_x"/>
                                          </p:val>
                                        </p:tav>
                                      </p:tavLst>
                                    </p:anim>
                                    <p:anim calcmode="lin" valueType="num">
                                      <p:cBhvr additive="base">
                                        <p:cTn id="6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38"/>
            <a:ext cx="7886700" cy="432950"/>
          </a:xfrm>
        </p:spPr>
        <p:txBody>
          <a:bodyPr>
            <a:normAutofit fontScale="90000"/>
          </a:bodyPr>
          <a:lstStyle/>
          <a:p>
            <a:pPr algn="ctr"/>
            <a:r>
              <a:rPr lang="en-US" dirty="0">
                <a:latin typeface="+mn-lt"/>
              </a:rPr>
              <a:t>Evaluation Bullets</a:t>
            </a:r>
          </a:p>
        </p:txBody>
      </p:sp>
      <p:sp>
        <p:nvSpPr>
          <p:cNvPr id="6" name="Text Placeholder 5"/>
          <p:cNvSpPr>
            <a:spLocks noGrp="1"/>
          </p:cNvSpPr>
          <p:nvPr>
            <p:ph type="body" idx="1"/>
          </p:nvPr>
        </p:nvSpPr>
        <p:spPr>
          <a:xfrm>
            <a:off x="528828" y="914400"/>
            <a:ext cx="8086344" cy="4924603"/>
          </a:xfrm>
        </p:spPr>
        <p:txBody>
          <a:bodyPr/>
          <a:lstStyle/>
          <a:p>
            <a:pPr marL="285750" indent="-285750">
              <a:buFont typeface="Arial" panose="020B0604020202020204" pitchFamily="34" charset="0"/>
              <a:buChar char="•"/>
            </a:pPr>
            <a:r>
              <a:rPr lang="en-US" sz="1800" b="1" dirty="0">
                <a:latin typeface=" Arial"/>
              </a:rPr>
              <a:t>Strong Bullets Contain:</a:t>
            </a:r>
            <a:endParaRPr lang="en-US" b="1" dirty="0">
              <a:latin typeface=" Arial"/>
            </a:endParaRPr>
          </a:p>
          <a:p>
            <a:pPr marL="742950" lvl="1" indent="-285750">
              <a:buFont typeface="Arial" panose="020B0604020202020204" pitchFamily="34" charset="0"/>
              <a:buChar char="•"/>
            </a:pPr>
            <a:r>
              <a:rPr lang="en-US" dirty="0">
                <a:latin typeface=" Arial"/>
              </a:rPr>
              <a:t>Accomplishment with </a:t>
            </a:r>
            <a:r>
              <a:rPr lang="en-US" b="1" dirty="0">
                <a:solidFill>
                  <a:srgbClr val="FF0000"/>
                </a:solidFill>
                <a:latin typeface=" Arial"/>
              </a:rPr>
              <a:t>IMPACT</a:t>
            </a:r>
            <a:r>
              <a:rPr lang="en-US" dirty="0">
                <a:solidFill>
                  <a:srgbClr val="FF0000"/>
                </a:solidFill>
                <a:latin typeface=" Arial"/>
              </a:rPr>
              <a:t> </a:t>
            </a:r>
            <a:r>
              <a:rPr lang="en-US" dirty="0">
                <a:latin typeface=" Arial"/>
              </a:rPr>
              <a:t>(the so what?)</a:t>
            </a:r>
          </a:p>
          <a:p>
            <a:pPr marL="1200150" lvl="2" indent="-285750">
              <a:buFont typeface="Arial" panose="020B0604020202020204" pitchFamily="34" charset="0"/>
              <a:buChar char="•"/>
            </a:pPr>
            <a:r>
              <a:rPr lang="en-US" dirty="0">
                <a:latin typeface=" Arial"/>
              </a:rPr>
              <a:t>Without impact, it’s just a job description</a:t>
            </a:r>
          </a:p>
          <a:p>
            <a:pPr marL="742950" lvl="1" indent="-285750">
              <a:buFont typeface="Arial" panose="020B0604020202020204" pitchFamily="34" charset="0"/>
              <a:buChar char="•"/>
            </a:pPr>
            <a:endParaRPr lang="en-US" dirty="0">
              <a:latin typeface=" Arial"/>
            </a:endParaRPr>
          </a:p>
          <a:p>
            <a:pPr marL="742950" lvl="1" indent="-285750">
              <a:buFont typeface="Arial" panose="020B0604020202020204" pitchFamily="34" charset="0"/>
              <a:buChar char="•"/>
            </a:pPr>
            <a:r>
              <a:rPr lang="en-US" dirty="0">
                <a:latin typeface=" Arial"/>
              </a:rPr>
              <a:t>Level of impact or </a:t>
            </a:r>
            <a:r>
              <a:rPr lang="en-US" b="1" dirty="0">
                <a:solidFill>
                  <a:srgbClr val="FF0000"/>
                </a:solidFill>
                <a:latin typeface=" Arial"/>
              </a:rPr>
              <a:t>SCOPE</a:t>
            </a:r>
            <a:r>
              <a:rPr lang="en-US" dirty="0">
                <a:solidFill>
                  <a:srgbClr val="FF0000"/>
                </a:solidFill>
                <a:latin typeface=" Arial"/>
              </a:rPr>
              <a:t> </a:t>
            </a:r>
            <a:r>
              <a:rPr lang="en-US" dirty="0">
                <a:latin typeface=" Arial"/>
              </a:rPr>
              <a:t>(How big/far-reaching?)</a:t>
            </a:r>
          </a:p>
          <a:p>
            <a:pPr marL="1200150" lvl="2" indent="-285750">
              <a:buFont typeface="Arial" panose="020B0604020202020204" pitchFamily="34" charset="0"/>
              <a:buChar char="•"/>
            </a:pPr>
            <a:r>
              <a:rPr lang="en-US" dirty="0">
                <a:latin typeface=" Arial"/>
              </a:rPr>
              <a:t>Level of impact “should” determine the level of award or rating</a:t>
            </a:r>
          </a:p>
          <a:p>
            <a:pPr marL="742950" lvl="1" indent="-285750">
              <a:buFont typeface="Arial" panose="020B0604020202020204" pitchFamily="34" charset="0"/>
              <a:buChar char="•"/>
            </a:pPr>
            <a:endParaRPr lang="en-US" dirty="0">
              <a:latin typeface=" Arial"/>
            </a:endParaRPr>
          </a:p>
          <a:p>
            <a:pPr marL="742950" lvl="1" indent="-285750">
              <a:buFont typeface="Arial" panose="020B0604020202020204" pitchFamily="34" charset="0"/>
              <a:buChar char="•"/>
            </a:pPr>
            <a:r>
              <a:rPr lang="en-US" b="1" dirty="0">
                <a:solidFill>
                  <a:srgbClr val="FF0000"/>
                </a:solidFill>
                <a:latin typeface=" Arial"/>
              </a:rPr>
              <a:t>QUANTIFIABLE</a:t>
            </a:r>
            <a:r>
              <a:rPr lang="en-US" dirty="0">
                <a:solidFill>
                  <a:srgbClr val="FF0000"/>
                </a:solidFill>
                <a:latin typeface=" Arial"/>
              </a:rPr>
              <a:t> </a:t>
            </a:r>
            <a:r>
              <a:rPr lang="en-US" dirty="0">
                <a:latin typeface=" Arial"/>
              </a:rPr>
              <a:t>or </a:t>
            </a:r>
            <a:r>
              <a:rPr lang="en-US" b="1" dirty="0">
                <a:solidFill>
                  <a:srgbClr val="FF0000"/>
                </a:solidFill>
                <a:latin typeface=" Arial"/>
              </a:rPr>
              <a:t>QUALITATIVE</a:t>
            </a:r>
            <a:r>
              <a:rPr lang="en-US" dirty="0">
                <a:solidFill>
                  <a:srgbClr val="FF0000"/>
                </a:solidFill>
                <a:latin typeface=" Arial"/>
              </a:rPr>
              <a:t> </a:t>
            </a:r>
            <a:r>
              <a:rPr lang="en-US" dirty="0">
                <a:latin typeface=" Arial"/>
              </a:rPr>
              <a:t>content (How much/compared to?)</a:t>
            </a:r>
          </a:p>
          <a:p>
            <a:pPr marL="1200150" lvl="2" indent="-285750">
              <a:buFont typeface="Arial" panose="020B0604020202020204" pitchFamily="34" charset="0"/>
              <a:buChar char="•"/>
            </a:pPr>
            <a:r>
              <a:rPr lang="en-US" dirty="0">
                <a:latin typeface=" Arial"/>
              </a:rPr>
              <a:t>Numbers help highlight impact and scope when used correctly</a:t>
            </a:r>
          </a:p>
          <a:p>
            <a:pPr marL="1200150" lvl="2" indent="-285750">
              <a:buFont typeface="Arial" panose="020B0604020202020204" pitchFamily="34" charset="0"/>
              <a:buChar char="•"/>
            </a:pPr>
            <a:r>
              <a:rPr lang="en-US" dirty="0">
                <a:latin typeface=" Arial"/>
              </a:rPr>
              <a:t>Quality work can be described without numbers </a:t>
            </a:r>
          </a:p>
          <a:p>
            <a:pPr marL="285750" indent="-285750">
              <a:buFont typeface="Arial" panose="020B0604020202020204" pitchFamily="34" charset="0"/>
              <a:buChar char="•"/>
            </a:pPr>
            <a:endParaRPr lang="en-US" sz="1800" dirty="0">
              <a:latin typeface=" Arial"/>
            </a:endParaRPr>
          </a:p>
          <a:p>
            <a:pPr marL="285750" indent="-285750">
              <a:buFont typeface="Arial" panose="020B0604020202020204" pitchFamily="34" charset="0"/>
              <a:buChar char="•"/>
            </a:pPr>
            <a:r>
              <a:rPr lang="en-US" sz="1800" dirty="0">
                <a:latin typeface=" Arial"/>
              </a:rPr>
              <a:t>Ensure bullets are in the appropriate blocks</a:t>
            </a:r>
          </a:p>
          <a:p>
            <a:pPr marL="285750" indent="-285750">
              <a:buFont typeface="Arial" panose="020B0604020202020204" pitchFamily="34" charset="0"/>
              <a:buChar char="•"/>
            </a:pPr>
            <a:endParaRPr lang="en-US" sz="1800" dirty="0">
              <a:latin typeface=" Arial"/>
            </a:endParaRPr>
          </a:p>
          <a:p>
            <a:pPr marL="285750" indent="-285750">
              <a:buFont typeface="Arial" panose="020B0604020202020204" pitchFamily="34" charset="0"/>
              <a:buChar char="•"/>
            </a:pPr>
            <a:r>
              <a:rPr lang="en-US" sz="1800" dirty="0">
                <a:latin typeface=" Arial"/>
              </a:rPr>
              <a:t>You only get one semi-colon per bullet; use it wisely</a:t>
            </a:r>
          </a:p>
          <a:p>
            <a:pPr marL="285750" indent="-285750">
              <a:buFont typeface="Arial" panose="020B0604020202020204" pitchFamily="34" charset="0"/>
              <a:buChar char="•"/>
            </a:pPr>
            <a:endParaRPr lang="en-US" sz="1800" dirty="0">
              <a:latin typeface=" Arial"/>
            </a:endParaRPr>
          </a:p>
          <a:p>
            <a:pPr marL="285750" indent="-285750">
              <a:buFont typeface="Arial" panose="020B0604020202020204" pitchFamily="34" charset="0"/>
              <a:buChar char="•"/>
            </a:pPr>
            <a:r>
              <a:rPr lang="en-US" sz="1800" dirty="0">
                <a:latin typeface=" Arial"/>
              </a:rPr>
              <a:t>No potential comments!</a:t>
            </a:r>
            <a:endParaRPr lang="en-US" u="sng" dirty="0">
              <a:latin typeface=" Arial"/>
            </a:endParaRPr>
          </a:p>
        </p:txBody>
      </p:sp>
    </p:spTree>
    <p:extLst>
      <p:ext uri="{BB962C8B-B14F-4D97-AF65-F5344CB8AC3E}">
        <p14:creationId xmlns:p14="http://schemas.microsoft.com/office/powerpoint/2010/main" val="7934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648"/>
            <a:ext cx="7886700" cy="418955"/>
          </a:xfrm>
        </p:spPr>
        <p:txBody>
          <a:bodyPr>
            <a:normAutofit fontScale="90000"/>
          </a:bodyPr>
          <a:lstStyle/>
          <a:p>
            <a:pPr algn="ctr"/>
            <a:r>
              <a:rPr lang="en-US" dirty="0">
                <a:latin typeface="+mj-lt"/>
              </a:rPr>
              <a:t>Example 1 </a:t>
            </a:r>
          </a:p>
        </p:txBody>
      </p:sp>
      <p:sp>
        <p:nvSpPr>
          <p:cNvPr id="3" name="Content Placeholder 2"/>
          <p:cNvSpPr>
            <a:spLocks noGrp="1"/>
          </p:cNvSpPr>
          <p:nvPr>
            <p:ph idx="1"/>
          </p:nvPr>
        </p:nvSpPr>
        <p:spPr>
          <a:xfrm>
            <a:off x="785647" y="1364666"/>
            <a:ext cx="7886700" cy="2437671"/>
          </a:xfrm>
        </p:spPr>
        <p:txBody>
          <a:bodyPr/>
          <a:lstStyle/>
          <a:p>
            <a:r>
              <a:rPr lang="en-US" sz="2000" dirty="0"/>
              <a:t>o selected over four peers to serve as squad leader; ensured Soldier and mission requirements were meet with 100% success</a:t>
            </a:r>
          </a:p>
          <a:p>
            <a:endParaRPr lang="en-US" sz="2000" dirty="0"/>
          </a:p>
          <a:p>
            <a:r>
              <a:rPr lang="en-US" sz="2000" dirty="0"/>
              <a:t>o completed over 35 DA Select Honor Guard missions while serving as a member of the HRC Ceremonial Honor Guard Team</a:t>
            </a:r>
          </a:p>
          <a:p>
            <a:endParaRPr lang="en-US" sz="2000" dirty="0"/>
          </a:p>
          <a:p>
            <a:pPr algn="l"/>
            <a:r>
              <a:rPr lang="en-US" sz="2000" dirty="0"/>
              <a:t>o earned an APFT score of 272; designed PRT for his squad that resulted in a squad average of 256 </a:t>
            </a:r>
          </a:p>
          <a:p>
            <a:endParaRPr lang="en-US" sz="2000" dirty="0"/>
          </a:p>
          <a:p>
            <a:endParaRPr lang="en-US" sz="2000" dirty="0"/>
          </a:p>
        </p:txBody>
      </p:sp>
      <p:sp>
        <p:nvSpPr>
          <p:cNvPr id="24" name="TextBox 23"/>
          <p:cNvSpPr txBox="1"/>
          <p:nvPr/>
        </p:nvSpPr>
        <p:spPr>
          <a:xfrm>
            <a:off x="1600200" y="4724400"/>
            <a:ext cx="5867400"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b="1" dirty="0">
                <a:solidFill>
                  <a:schemeClr val="bg1"/>
                </a:solidFill>
              </a:rPr>
              <a:t>What box check would you recommend</a:t>
            </a:r>
            <a:r>
              <a:rPr lang="en-US" dirty="0">
                <a:solidFill>
                  <a:schemeClr val="bg1"/>
                </a:solidFill>
              </a:rPr>
              <a:t>?</a:t>
            </a:r>
          </a:p>
        </p:txBody>
      </p:sp>
      <p:grpSp>
        <p:nvGrpSpPr>
          <p:cNvPr id="16" name="Group 15"/>
          <p:cNvGrpSpPr/>
          <p:nvPr/>
        </p:nvGrpSpPr>
        <p:grpSpPr>
          <a:xfrm>
            <a:off x="838200" y="5181600"/>
            <a:ext cx="7467600" cy="953869"/>
            <a:chOff x="838200" y="5370731"/>
            <a:chExt cx="7467600" cy="953869"/>
          </a:xfrm>
        </p:grpSpPr>
        <p:sp>
          <p:nvSpPr>
            <p:cNvPr id="11" name="TextBox 10"/>
            <p:cNvSpPr txBox="1"/>
            <p:nvPr/>
          </p:nvSpPr>
          <p:spPr>
            <a:xfrm>
              <a:off x="838200" y="5370731"/>
              <a:ext cx="7467600" cy="369332"/>
            </a:xfrm>
            <a:prstGeom prst="rect">
              <a:avLst/>
            </a:prstGeom>
            <a:noFill/>
          </p:spPr>
          <p:txBody>
            <a:bodyPr wrap="square" rtlCol="0">
              <a:spAutoFit/>
            </a:bodyPr>
            <a:lstStyle/>
            <a:p>
              <a:pPr algn="ctr"/>
              <a:r>
                <a:rPr lang="en-US" dirty="0"/>
                <a:t>FAR EXCEEDED	EXCEEDED	MET	DID NOT MEET</a:t>
              </a:r>
            </a:p>
          </p:txBody>
        </p:sp>
        <p:sp>
          <p:nvSpPr>
            <p:cNvPr id="17" name="TextBox 16"/>
            <p:cNvSpPr txBox="1"/>
            <p:nvPr/>
          </p:nvSpPr>
          <p:spPr>
            <a:xfrm>
              <a:off x="1295400" y="5610218"/>
              <a:ext cx="1905000" cy="369332"/>
            </a:xfrm>
            <a:prstGeom prst="rect">
              <a:avLst/>
            </a:prstGeom>
            <a:noFill/>
          </p:spPr>
          <p:txBody>
            <a:bodyPr wrap="square" rtlCol="0">
              <a:spAutoFit/>
            </a:bodyPr>
            <a:lstStyle/>
            <a:p>
              <a:pPr algn="ctr"/>
              <a:r>
                <a:rPr lang="en-US" dirty="0"/>
                <a:t>STANDARD</a:t>
              </a:r>
            </a:p>
          </p:txBody>
        </p:sp>
        <p:sp>
          <p:nvSpPr>
            <p:cNvPr id="18" name="TextBox 17"/>
            <p:cNvSpPr txBox="1"/>
            <p:nvPr/>
          </p:nvSpPr>
          <p:spPr>
            <a:xfrm>
              <a:off x="2958664" y="5610218"/>
              <a:ext cx="1905000" cy="369332"/>
            </a:xfrm>
            <a:prstGeom prst="rect">
              <a:avLst/>
            </a:prstGeom>
            <a:noFill/>
          </p:spPr>
          <p:txBody>
            <a:bodyPr wrap="square" rtlCol="0">
              <a:spAutoFit/>
            </a:bodyPr>
            <a:lstStyle/>
            <a:p>
              <a:pPr algn="ctr"/>
              <a:r>
                <a:rPr lang="en-US" dirty="0"/>
                <a:t>STANDARD</a:t>
              </a:r>
            </a:p>
          </p:txBody>
        </p:sp>
        <p:sp>
          <p:nvSpPr>
            <p:cNvPr id="19" name="TextBox 18"/>
            <p:cNvSpPr txBox="1"/>
            <p:nvPr/>
          </p:nvSpPr>
          <p:spPr>
            <a:xfrm>
              <a:off x="4519447" y="5610218"/>
              <a:ext cx="1905000" cy="369332"/>
            </a:xfrm>
            <a:prstGeom prst="rect">
              <a:avLst/>
            </a:prstGeom>
            <a:noFill/>
          </p:spPr>
          <p:txBody>
            <a:bodyPr wrap="square" rtlCol="0">
              <a:spAutoFit/>
            </a:bodyPr>
            <a:lstStyle/>
            <a:p>
              <a:pPr algn="ctr"/>
              <a:r>
                <a:rPr lang="en-US" dirty="0"/>
                <a:t>STANDARD</a:t>
              </a:r>
            </a:p>
          </p:txBody>
        </p:sp>
        <p:sp>
          <p:nvSpPr>
            <p:cNvPr id="20" name="TextBox 19"/>
            <p:cNvSpPr txBox="1"/>
            <p:nvPr/>
          </p:nvSpPr>
          <p:spPr>
            <a:xfrm>
              <a:off x="5885792" y="5610218"/>
              <a:ext cx="1905000" cy="369332"/>
            </a:xfrm>
            <a:prstGeom prst="rect">
              <a:avLst/>
            </a:prstGeom>
            <a:noFill/>
          </p:spPr>
          <p:txBody>
            <a:bodyPr wrap="square" rtlCol="0">
              <a:spAutoFit/>
            </a:bodyPr>
            <a:lstStyle/>
            <a:p>
              <a:pPr algn="ctr"/>
              <a:r>
                <a:rPr lang="en-US" dirty="0"/>
                <a:t>STANDARD</a:t>
              </a:r>
            </a:p>
          </p:txBody>
        </p:sp>
        <p:sp>
          <p:nvSpPr>
            <p:cNvPr id="15" name="Rectangle 14"/>
            <p:cNvSpPr/>
            <p:nvPr/>
          </p:nvSpPr>
          <p:spPr>
            <a:xfrm>
              <a:off x="5281447"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47792"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20664"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57400"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750277" y="5716639"/>
            <a:ext cx="354584" cy="461665"/>
          </a:xfrm>
          <a:prstGeom prst="rect">
            <a:avLst/>
          </a:prstGeom>
          <a:noFill/>
        </p:spPr>
        <p:txBody>
          <a:bodyPr wrap="none" rtlCol="0">
            <a:spAutoFit/>
          </a:bodyPr>
          <a:lstStyle/>
          <a:p>
            <a:r>
              <a:rPr lang="en-US" sz="2400" b="1" dirty="0"/>
              <a:t>X</a:t>
            </a:r>
          </a:p>
        </p:txBody>
      </p:sp>
    </p:spTree>
    <p:extLst>
      <p:ext uri="{BB962C8B-B14F-4D97-AF65-F5344CB8AC3E}">
        <p14:creationId xmlns:p14="http://schemas.microsoft.com/office/powerpoint/2010/main" val="148914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18955"/>
          </a:xfrm>
        </p:spPr>
        <p:txBody>
          <a:bodyPr>
            <a:normAutofit fontScale="90000"/>
          </a:bodyPr>
          <a:lstStyle/>
          <a:p>
            <a:pPr algn="ctr"/>
            <a:r>
              <a:rPr lang="en-US" dirty="0">
                <a:latin typeface="+mj-lt"/>
              </a:rPr>
              <a:t>Example 2 </a:t>
            </a:r>
          </a:p>
        </p:txBody>
      </p:sp>
      <p:sp>
        <p:nvSpPr>
          <p:cNvPr id="3" name="Content Placeholder 2"/>
          <p:cNvSpPr>
            <a:spLocks noGrp="1"/>
          </p:cNvSpPr>
          <p:nvPr>
            <p:ph idx="1"/>
          </p:nvPr>
        </p:nvSpPr>
        <p:spPr>
          <a:xfrm>
            <a:off x="762000" y="1295400"/>
            <a:ext cx="7886700" cy="2437671"/>
          </a:xfrm>
        </p:spPr>
        <p:txBody>
          <a:bodyPr/>
          <a:lstStyle/>
          <a:p>
            <a:r>
              <a:rPr lang="en-US" sz="2000" dirty="0"/>
              <a:t>o recognized by the Installation Commander for contributions during the Fort Knox Centennial Week</a:t>
            </a:r>
          </a:p>
          <a:p>
            <a:endParaRPr lang="en-US" sz="2000" dirty="0"/>
          </a:p>
          <a:p>
            <a:r>
              <a:rPr lang="en-US" sz="2000" dirty="0"/>
              <a:t>o lead by example; motivated others to take pride in performance and instilled confidence in customer interaction</a:t>
            </a:r>
          </a:p>
          <a:p>
            <a:endParaRPr lang="en-US" sz="2000" dirty="0"/>
          </a:p>
          <a:p>
            <a:r>
              <a:rPr lang="en-US" sz="2000" dirty="0"/>
              <a:t>o remained flexible and mission-focused in an ever-changing environment and high operational tempo</a:t>
            </a:r>
          </a:p>
        </p:txBody>
      </p:sp>
      <p:sp>
        <p:nvSpPr>
          <p:cNvPr id="17" name="TextBox 16"/>
          <p:cNvSpPr txBox="1"/>
          <p:nvPr/>
        </p:nvSpPr>
        <p:spPr>
          <a:xfrm>
            <a:off x="1600200" y="4724400"/>
            <a:ext cx="5943600"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a:solidFill>
                  <a:schemeClr val="bg1"/>
                </a:solidFill>
              </a:rPr>
              <a:t>What box check would you recommend?</a:t>
            </a:r>
          </a:p>
        </p:txBody>
      </p:sp>
      <p:grpSp>
        <p:nvGrpSpPr>
          <p:cNvPr id="18" name="Group 17"/>
          <p:cNvGrpSpPr/>
          <p:nvPr/>
        </p:nvGrpSpPr>
        <p:grpSpPr>
          <a:xfrm>
            <a:off x="838200" y="5181600"/>
            <a:ext cx="7467600" cy="953869"/>
            <a:chOff x="838200" y="5370731"/>
            <a:chExt cx="7467600" cy="953869"/>
          </a:xfrm>
        </p:grpSpPr>
        <p:sp>
          <p:nvSpPr>
            <p:cNvPr id="19" name="TextBox 18"/>
            <p:cNvSpPr txBox="1"/>
            <p:nvPr/>
          </p:nvSpPr>
          <p:spPr>
            <a:xfrm>
              <a:off x="838200" y="5370731"/>
              <a:ext cx="7467600" cy="369332"/>
            </a:xfrm>
            <a:prstGeom prst="rect">
              <a:avLst/>
            </a:prstGeom>
            <a:noFill/>
          </p:spPr>
          <p:txBody>
            <a:bodyPr wrap="square" rtlCol="0">
              <a:spAutoFit/>
            </a:bodyPr>
            <a:lstStyle/>
            <a:p>
              <a:pPr algn="ctr"/>
              <a:r>
                <a:rPr lang="en-US" dirty="0"/>
                <a:t>FAR EXCEEDED	EXCEEDED	MET	DID NOT MEET</a:t>
              </a:r>
            </a:p>
          </p:txBody>
        </p:sp>
        <p:sp>
          <p:nvSpPr>
            <p:cNvPr id="20" name="TextBox 19"/>
            <p:cNvSpPr txBox="1"/>
            <p:nvPr/>
          </p:nvSpPr>
          <p:spPr>
            <a:xfrm>
              <a:off x="1295400" y="5610218"/>
              <a:ext cx="1905000" cy="369332"/>
            </a:xfrm>
            <a:prstGeom prst="rect">
              <a:avLst/>
            </a:prstGeom>
            <a:noFill/>
          </p:spPr>
          <p:txBody>
            <a:bodyPr wrap="square" rtlCol="0">
              <a:spAutoFit/>
            </a:bodyPr>
            <a:lstStyle/>
            <a:p>
              <a:pPr algn="ctr"/>
              <a:r>
                <a:rPr lang="en-US" dirty="0"/>
                <a:t>STANDARD</a:t>
              </a:r>
            </a:p>
          </p:txBody>
        </p:sp>
        <p:sp>
          <p:nvSpPr>
            <p:cNvPr id="21" name="TextBox 20"/>
            <p:cNvSpPr txBox="1"/>
            <p:nvPr/>
          </p:nvSpPr>
          <p:spPr>
            <a:xfrm>
              <a:off x="2958664" y="5610218"/>
              <a:ext cx="1905000" cy="369332"/>
            </a:xfrm>
            <a:prstGeom prst="rect">
              <a:avLst/>
            </a:prstGeom>
            <a:noFill/>
          </p:spPr>
          <p:txBody>
            <a:bodyPr wrap="square" rtlCol="0">
              <a:spAutoFit/>
            </a:bodyPr>
            <a:lstStyle/>
            <a:p>
              <a:pPr algn="ctr"/>
              <a:r>
                <a:rPr lang="en-US" dirty="0"/>
                <a:t>STANDARD</a:t>
              </a:r>
            </a:p>
          </p:txBody>
        </p:sp>
        <p:sp>
          <p:nvSpPr>
            <p:cNvPr id="22" name="TextBox 21"/>
            <p:cNvSpPr txBox="1"/>
            <p:nvPr/>
          </p:nvSpPr>
          <p:spPr>
            <a:xfrm>
              <a:off x="4519447" y="5610218"/>
              <a:ext cx="1905000" cy="369332"/>
            </a:xfrm>
            <a:prstGeom prst="rect">
              <a:avLst/>
            </a:prstGeom>
            <a:noFill/>
          </p:spPr>
          <p:txBody>
            <a:bodyPr wrap="square" rtlCol="0">
              <a:spAutoFit/>
            </a:bodyPr>
            <a:lstStyle/>
            <a:p>
              <a:pPr algn="ctr"/>
              <a:r>
                <a:rPr lang="en-US" dirty="0"/>
                <a:t>STANDARD</a:t>
              </a:r>
            </a:p>
          </p:txBody>
        </p:sp>
        <p:sp>
          <p:nvSpPr>
            <p:cNvPr id="23" name="TextBox 22"/>
            <p:cNvSpPr txBox="1"/>
            <p:nvPr/>
          </p:nvSpPr>
          <p:spPr>
            <a:xfrm>
              <a:off x="5885792" y="5610218"/>
              <a:ext cx="1905000" cy="369332"/>
            </a:xfrm>
            <a:prstGeom prst="rect">
              <a:avLst/>
            </a:prstGeom>
            <a:noFill/>
          </p:spPr>
          <p:txBody>
            <a:bodyPr wrap="square" rtlCol="0">
              <a:spAutoFit/>
            </a:bodyPr>
            <a:lstStyle/>
            <a:p>
              <a:pPr algn="ctr"/>
              <a:r>
                <a:rPr lang="en-US" dirty="0"/>
                <a:t>STANDARD</a:t>
              </a:r>
            </a:p>
          </p:txBody>
        </p:sp>
        <p:sp>
          <p:nvSpPr>
            <p:cNvPr id="24" name="Rectangle 23"/>
            <p:cNvSpPr/>
            <p:nvPr/>
          </p:nvSpPr>
          <p:spPr>
            <a:xfrm>
              <a:off x="5281447"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47792"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20664"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5290924" y="5732112"/>
            <a:ext cx="354584" cy="461665"/>
          </a:xfrm>
          <a:prstGeom prst="rect">
            <a:avLst/>
          </a:prstGeom>
          <a:noFill/>
        </p:spPr>
        <p:txBody>
          <a:bodyPr wrap="none" rtlCol="0">
            <a:spAutoFit/>
          </a:bodyPr>
          <a:lstStyle/>
          <a:p>
            <a:r>
              <a:rPr lang="en-US" sz="2400" b="1" dirty="0"/>
              <a:t>X</a:t>
            </a:r>
          </a:p>
        </p:txBody>
      </p:sp>
    </p:spTree>
    <p:extLst>
      <p:ext uri="{BB962C8B-B14F-4D97-AF65-F5344CB8AC3E}">
        <p14:creationId xmlns:p14="http://schemas.microsoft.com/office/powerpoint/2010/main" val="12855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084" y="421257"/>
            <a:ext cx="3916458"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ysClr val="windowText" lastClr="000000"/>
                  </a:solidFill>
                </a:ln>
              </a:rPr>
              <a:t>References</a:t>
            </a:r>
          </a:p>
        </p:txBody>
      </p:sp>
      <p:sp>
        <p:nvSpPr>
          <p:cNvPr id="3" name="TextBox 6"/>
          <p:cNvSpPr txBox="1">
            <a:spLocks noChangeArrowheads="1"/>
          </p:cNvSpPr>
          <p:nvPr/>
        </p:nvSpPr>
        <p:spPr bwMode="auto">
          <a:xfrm>
            <a:off x="275189" y="1905000"/>
            <a:ext cx="8868811" cy="1723549"/>
          </a:xfrm>
          <a:prstGeom prst="rect">
            <a:avLst/>
          </a:prstGeom>
          <a:noFill/>
          <a:ln w="9525">
            <a:noFill/>
            <a:miter lim="800000"/>
            <a:headEnd/>
            <a:tailEnd/>
          </a:ln>
        </p:spPr>
        <p:txBody>
          <a:bodyPr wrap="square">
            <a:spAutoFit/>
          </a:bodyPr>
          <a:lstStyle/>
          <a:p>
            <a:pPr>
              <a:buSzPct val="120000"/>
              <a:buFont typeface="Courier New" pitchFamily="49" charset="0"/>
              <a:buChar char="o"/>
            </a:pPr>
            <a:r>
              <a:rPr lang="en-US" sz="2200" dirty="0"/>
              <a:t> DA Pam 623-3: Evaluation Reporting System, dated 27 Sep 19</a:t>
            </a:r>
          </a:p>
          <a:p>
            <a:endParaRPr lang="en-US" sz="2200" dirty="0"/>
          </a:p>
          <a:p>
            <a:pPr>
              <a:buSzPct val="120000"/>
              <a:buFont typeface="Courier New" pitchFamily="49" charset="0"/>
              <a:buChar char="o"/>
            </a:pPr>
            <a:r>
              <a:rPr lang="en-US" sz="2200" dirty="0"/>
              <a:t> AR 623-3: Evaluation Reporting System, dated 14 Jun 19</a:t>
            </a:r>
          </a:p>
          <a:p>
            <a:pPr lvl="1">
              <a:buSzPct val="120000"/>
            </a:pPr>
            <a:endParaRPr lang="en-US" sz="2000" dirty="0"/>
          </a:p>
          <a:p>
            <a:pPr>
              <a:buSzPct val="120000"/>
              <a:buFont typeface="Courier New" pitchFamily="49" charset="0"/>
              <a:buChar char="o"/>
            </a:pPr>
            <a:r>
              <a:rPr lang="en-US" sz="2000" dirty="0"/>
              <a:t> ATP 6-22.1 –The Counseling Process, dated 1 Jul 14</a:t>
            </a:r>
          </a:p>
        </p:txBody>
      </p:sp>
    </p:spTree>
    <p:extLst>
      <p:ext uri="{BB962C8B-B14F-4D97-AF65-F5344CB8AC3E}">
        <p14:creationId xmlns:p14="http://schemas.microsoft.com/office/powerpoint/2010/main" val="297576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18955"/>
          </a:xfrm>
        </p:spPr>
        <p:txBody>
          <a:bodyPr>
            <a:normAutofit fontScale="90000"/>
          </a:bodyPr>
          <a:lstStyle/>
          <a:p>
            <a:pPr algn="ctr"/>
            <a:r>
              <a:rPr lang="en-US" dirty="0">
                <a:latin typeface="+mj-lt"/>
              </a:rPr>
              <a:t>Example 3 </a:t>
            </a:r>
          </a:p>
        </p:txBody>
      </p:sp>
      <p:sp>
        <p:nvSpPr>
          <p:cNvPr id="3" name="Content Placeholder 2"/>
          <p:cNvSpPr>
            <a:spLocks noGrp="1"/>
          </p:cNvSpPr>
          <p:nvPr>
            <p:ph idx="1"/>
          </p:nvPr>
        </p:nvSpPr>
        <p:spPr>
          <a:xfrm>
            <a:off x="628650" y="1391059"/>
            <a:ext cx="7886700" cy="2437671"/>
          </a:xfrm>
        </p:spPr>
        <p:txBody>
          <a:bodyPr/>
          <a:lstStyle/>
          <a:p>
            <a:r>
              <a:rPr lang="en-US" sz="2000" dirty="0"/>
              <a:t>o imaged 9,849 laptops in 14 days and distributed to seven recruiting brigades located around the world</a:t>
            </a:r>
          </a:p>
          <a:p>
            <a:endParaRPr lang="en-US" sz="2000" dirty="0"/>
          </a:p>
          <a:p>
            <a:r>
              <a:rPr lang="en-US" sz="2000" dirty="0"/>
              <a:t>o designed guidelines of customer support for his team; resulted in a 95% success rate</a:t>
            </a:r>
          </a:p>
          <a:p>
            <a:endParaRPr lang="en-US" sz="2000" dirty="0"/>
          </a:p>
          <a:p>
            <a:r>
              <a:rPr lang="en-US" sz="2000" dirty="0"/>
              <a:t>o maintained positive control of over $320,000 worth of equipment</a:t>
            </a:r>
          </a:p>
        </p:txBody>
      </p:sp>
      <p:sp>
        <p:nvSpPr>
          <p:cNvPr id="17" name="TextBox 16"/>
          <p:cNvSpPr txBox="1"/>
          <p:nvPr/>
        </p:nvSpPr>
        <p:spPr>
          <a:xfrm>
            <a:off x="1600200" y="4724400"/>
            <a:ext cx="5943600"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a:solidFill>
                  <a:schemeClr val="bg1"/>
                </a:solidFill>
              </a:rPr>
              <a:t>What box check would you recommend?</a:t>
            </a:r>
          </a:p>
        </p:txBody>
      </p:sp>
      <p:grpSp>
        <p:nvGrpSpPr>
          <p:cNvPr id="18" name="Group 17"/>
          <p:cNvGrpSpPr/>
          <p:nvPr/>
        </p:nvGrpSpPr>
        <p:grpSpPr>
          <a:xfrm>
            <a:off x="838200" y="5181600"/>
            <a:ext cx="7467600" cy="953869"/>
            <a:chOff x="838200" y="5370731"/>
            <a:chExt cx="7467600" cy="953869"/>
          </a:xfrm>
        </p:grpSpPr>
        <p:sp>
          <p:nvSpPr>
            <p:cNvPr id="19" name="TextBox 18"/>
            <p:cNvSpPr txBox="1"/>
            <p:nvPr/>
          </p:nvSpPr>
          <p:spPr>
            <a:xfrm>
              <a:off x="838200" y="5370731"/>
              <a:ext cx="7467600" cy="369332"/>
            </a:xfrm>
            <a:prstGeom prst="rect">
              <a:avLst/>
            </a:prstGeom>
            <a:noFill/>
          </p:spPr>
          <p:txBody>
            <a:bodyPr wrap="square" rtlCol="0">
              <a:spAutoFit/>
            </a:bodyPr>
            <a:lstStyle/>
            <a:p>
              <a:pPr algn="ctr"/>
              <a:r>
                <a:rPr lang="en-US" dirty="0"/>
                <a:t>FAR EXCEEDED	EXCEEDED	MET	DID NOT MEET</a:t>
              </a:r>
            </a:p>
          </p:txBody>
        </p:sp>
        <p:sp>
          <p:nvSpPr>
            <p:cNvPr id="20" name="TextBox 19"/>
            <p:cNvSpPr txBox="1"/>
            <p:nvPr/>
          </p:nvSpPr>
          <p:spPr>
            <a:xfrm>
              <a:off x="1295400" y="5610218"/>
              <a:ext cx="1905000" cy="369332"/>
            </a:xfrm>
            <a:prstGeom prst="rect">
              <a:avLst/>
            </a:prstGeom>
            <a:noFill/>
          </p:spPr>
          <p:txBody>
            <a:bodyPr wrap="square" rtlCol="0">
              <a:spAutoFit/>
            </a:bodyPr>
            <a:lstStyle/>
            <a:p>
              <a:pPr algn="ctr"/>
              <a:r>
                <a:rPr lang="en-US" dirty="0"/>
                <a:t>STANDARD</a:t>
              </a:r>
            </a:p>
          </p:txBody>
        </p:sp>
        <p:sp>
          <p:nvSpPr>
            <p:cNvPr id="21" name="TextBox 20"/>
            <p:cNvSpPr txBox="1"/>
            <p:nvPr/>
          </p:nvSpPr>
          <p:spPr>
            <a:xfrm>
              <a:off x="2958664" y="5610218"/>
              <a:ext cx="1905000" cy="369332"/>
            </a:xfrm>
            <a:prstGeom prst="rect">
              <a:avLst/>
            </a:prstGeom>
            <a:noFill/>
          </p:spPr>
          <p:txBody>
            <a:bodyPr wrap="square" rtlCol="0">
              <a:spAutoFit/>
            </a:bodyPr>
            <a:lstStyle/>
            <a:p>
              <a:pPr algn="ctr"/>
              <a:r>
                <a:rPr lang="en-US" dirty="0"/>
                <a:t>STANDARD</a:t>
              </a:r>
            </a:p>
          </p:txBody>
        </p:sp>
        <p:sp>
          <p:nvSpPr>
            <p:cNvPr id="22" name="TextBox 21"/>
            <p:cNvSpPr txBox="1"/>
            <p:nvPr/>
          </p:nvSpPr>
          <p:spPr>
            <a:xfrm>
              <a:off x="4519447" y="5610218"/>
              <a:ext cx="1905000" cy="369332"/>
            </a:xfrm>
            <a:prstGeom prst="rect">
              <a:avLst/>
            </a:prstGeom>
            <a:noFill/>
          </p:spPr>
          <p:txBody>
            <a:bodyPr wrap="square" rtlCol="0">
              <a:spAutoFit/>
            </a:bodyPr>
            <a:lstStyle/>
            <a:p>
              <a:pPr algn="ctr"/>
              <a:r>
                <a:rPr lang="en-US" dirty="0"/>
                <a:t>STANDARD</a:t>
              </a:r>
            </a:p>
          </p:txBody>
        </p:sp>
        <p:sp>
          <p:nvSpPr>
            <p:cNvPr id="23" name="TextBox 22"/>
            <p:cNvSpPr txBox="1"/>
            <p:nvPr/>
          </p:nvSpPr>
          <p:spPr>
            <a:xfrm>
              <a:off x="5885792" y="5610218"/>
              <a:ext cx="1905000" cy="369332"/>
            </a:xfrm>
            <a:prstGeom prst="rect">
              <a:avLst/>
            </a:prstGeom>
            <a:noFill/>
          </p:spPr>
          <p:txBody>
            <a:bodyPr wrap="square" rtlCol="0">
              <a:spAutoFit/>
            </a:bodyPr>
            <a:lstStyle/>
            <a:p>
              <a:pPr algn="ctr"/>
              <a:r>
                <a:rPr lang="en-US" dirty="0"/>
                <a:t>STANDARD</a:t>
              </a:r>
            </a:p>
          </p:txBody>
        </p:sp>
        <p:sp>
          <p:nvSpPr>
            <p:cNvPr id="24" name="Rectangle 23"/>
            <p:cNvSpPr/>
            <p:nvPr/>
          </p:nvSpPr>
          <p:spPr>
            <a:xfrm>
              <a:off x="5281447"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47792"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20664"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750277" y="5716639"/>
            <a:ext cx="354584" cy="461665"/>
          </a:xfrm>
          <a:prstGeom prst="rect">
            <a:avLst/>
          </a:prstGeom>
          <a:noFill/>
        </p:spPr>
        <p:txBody>
          <a:bodyPr wrap="none" rtlCol="0">
            <a:spAutoFit/>
          </a:bodyPr>
          <a:lstStyle/>
          <a:p>
            <a:r>
              <a:rPr lang="en-US" sz="2400" b="1" dirty="0"/>
              <a:t>X</a:t>
            </a:r>
          </a:p>
        </p:txBody>
      </p:sp>
    </p:spTree>
    <p:extLst>
      <p:ext uri="{BB962C8B-B14F-4D97-AF65-F5344CB8AC3E}">
        <p14:creationId xmlns:p14="http://schemas.microsoft.com/office/powerpoint/2010/main" val="300992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38"/>
            <a:ext cx="7886700" cy="432950"/>
          </a:xfrm>
        </p:spPr>
        <p:txBody>
          <a:bodyPr>
            <a:normAutofit fontScale="90000"/>
          </a:bodyPr>
          <a:lstStyle/>
          <a:p>
            <a:pPr algn="ctr"/>
            <a:r>
              <a:rPr lang="en-US" dirty="0">
                <a:latin typeface="+mn-lt"/>
              </a:rPr>
              <a:t>Evaluation Senior Rater Comments</a:t>
            </a:r>
          </a:p>
        </p:txBody>
      </p:sp>
      <p:sp>
        <p:nvSpPr>
          <p:cNvPr id="6" name="Text Placeholder 5"/>
          <p:cNvSpPr>
            <a:spLocks noGrp="1"/>
          </p:cNvSpPr>
          <p:nvPr>
            <p:ph type="body" idx="1"/>
          </p:nvPr>
        </p:nvSpPr>
        <p:spPr>
          <a:xfrm>
            <a:off x="381000" y="1066800"/>
            <a:ext cx="8534400" cy="5562600"/>
          </a:xfrm>
        </p:spPr>
        <p:txBody>
          <a:bodyPr/>
          <a:lstStyle/>
          <a:p>
            <a:pPr marL="285750" indent="-285750">
              <a:buFont typeface="Arial" panose="020B0604020202020204" pitchFamily="34" charset="0"/>
              <a:buChar char="•"/>
            </a:pPr>
            <a:r>
              <a:rPr lang="en-US" sz="1800" b="1" dirty="0">
                <a:latin typeface=" Arial"/>
              </a:rPr>
              <a:t>Strong Comments Contain:</a:t>
            </a:r>
          </a:p>
          <a:p>
            <a:pPr marL="742950" lvl="1" indent="-285750">
              <a:buFont typeface="Arial" panose="020B0604020202020204" pitchFamily="34" charset="0"/>
              <a:buChar char="•"/>
            </a:pPr>
            <a:r>
              <a:rPr lang="en-US" b="1" dirty="0">
                <a:solidFill>
                  <a:srgbClr val="FF0000"/>
                </a:solidFill>
                <a:latin typeface=" Arial"/>
              </a:rPr>
              <a:t>Enumeration</a:t>
            </a:r>
            <a:r>
              <a:rPr lang="en-US" dirty="0">
                <a:latin typeface=" Arial"/>
              </a:rPr>
              <a:t>:  # of # or top ## percent of…</a:t>
            </a:r>
          </a:p>
          <a:p>
            <a:pPr marL="742950" lvl="1" indent="-285750">
              <a:buFont typeface="Arial" panose="020B0604020202020204" pitchFamily="34" charset="0"/>
              <a:buChar char="•"/>
            </a:pPr>
            <a:r>
              <a:rPr lang="en-US" b="1" dirty="0">
                <a:solidFill>
                  <a:srgbClr val="FF0000"/>
                </a:solidFill>
                <a:latin typeface=" Arial"/>
              </a:rPr>
              <a:t>Senior rater professional opinion</a:t>
            </a:r>
          </a:p>
          <a:p>
            <a:pPr marL="742950" lvl="1" indent="-285750">
              <a:buFont typeface="Arial" panose="020B0604020202020204" pitchFamily="34" charset="0"/>
              <a:buChar char="•"/>
            </a:pPr>
            <a:r>
              <a:rPr lang="en-US" b="1" dirty="0">
                <a:solidFill>
                  <a:srgbClr val="FF0000"/>
                </a:solidFill>
                <a:latin typeface=" Arial"/>
              </a:rPr>
              <a:t>Potential</a:t>
            </a:r>
          </a:p>
          <a:p>
            <a:pPr marL="742950" lvl="1" indent="-285750">
              <a:buFont typeface="Arial" panose="020B0604020202020204" pitchFamily="34" charset="0"/>
              <a:buChar char="•"/>
            </a:pPr>
            <a:r>
              <a:rPr lang="en-US" b="1" dirty="0">
                <a:solidFill>
                  <a:srgbClr val="FF0000"/>
                </a:solidFill>
                <a:latin typeface=" Arial"/>
              </a:rPr>
              <a:t>Use narrative to capture the rater’s enthusiasm</a:t>
            </a:r>
            <a:r>
              <a:rPr lang="en-US" dirty="0">
                <a:latin typeface=" Arial"/>
              </a:rPr>
              <a:t> (or lack of) for the NCO; this </a:t>
            </a:r>
            <a:r>
              <a:rPr lang="en-US" b="1" dirty="0">
                <a:solidFill>
                  <a:srgbClr val="FF0000"/>
                </a:solidFill>
                <a:latin typeface=" Arial"/>
              </a:rPr>
              <a:t>reinforces</a:t>
            </a:r>
            <a:r>
              <a:rPr lang="en-US" dirty="0">
                <a:latin typeface=" Arial"/>
              </a:rPr>
              <a:t> the </a:t>
            </a:r>
            <a:r>
              <a:rPr lang="en-US" b="1" dirty="0">
                <a:solidFill>
                  <a:srgbClr val="FF0000"/>
                </a:solidFill>
                <a:latin typeface=" Arial"/>
              </a:rPr>
              <a:t>box checks</a:t>
            </a:r>
          </a:p>
          <a:p>
            <a:pPr marL="742950" lvl="1" indent="-285750">
              <a:buFont typeface="Arial" panose="020B0604020202020204" pitchFamily="34" charset="0"/>
              <a:buChar char="•"/>
            </a:pPr>
            <a:r>
              <a:rPr lang="en-US" dirty="0">
                <a:latin typeface=" Arial"/>
              </a:rPr>
              <a:t>Recommend </a:t>
            </a:r>
            <a:r>
              <a:rPr lang="en-US" b="1" dirty="0">
                <a:solidFill>
                  <a:srgbClr val="FF0000"/>
                </a:solidFill>
                <a:latin typeface=" Arial"/>
              </a:rPr>
              <a:t>education</a:t>
            </a:r>
            <a:r>
              <a:rPr lang="en-US" dirty="0">
                <a:latin typeface=" Arial"/>
              </a:rPr>
              <a:t>, </a:t>
            </a:r>
            <a:r>
              <a:rPr lang="en-US" b="1" dirty="0">
                <a:solidFill>
                  <a:srgbClr val="FF0000"/>
                </a:solidFill>
                <a:latin typeface=" Arial"/>
              </a:rPr>
              <a:t>promotion</a:t>
            </a:r>
            <a:r>
              <a:rPr lang="en-US" dirty="0">
                <a:latin typeface=" Arial"/>
              </a:rPr>
              <a:t>, and </a:t>
            </a:r>
            <a:r>
              <a:rPr lang="en-US" b="1" dirty="0">
                <a:solidFill>
                  <a:srgbClr val="FF0000"/>
                </a:solidFill>
                <a:latin typeface=" Arial"/>
              </a:rPr>
              <a:t>assignment</a:t>
            </a:r>
            <a:r>
              <a:rPr lang="en-US" dirty="0">
                <a:latin typeface=" Arial"/>
              </a:rPr>
              <a:t> (3-5 years out)</a:t>
            </a:r>
          </a:p>
          <a:p>
            <a:pPr marL="285750" indent="-285750">
              <a:buFont typeface="Arial" panose="020B0604020202020204" pitchFamily="34" charset="0"/>
              <a:buChar char="•"/>
            </a:pPr>
            <a:endParaRPr lang="en-US" sz="1800" dirty="0">
              <a:latin typeface=" Arial"/>
            </a:endParaRPr>
          </a:p>
          <a:p>
            <a:pPr marL="285750" indent="-285750">
              <a:buFont typeface="Arial" panose="020B0604020202020204" pitchFamily="34" charset="0"/>
              <a:buChar char="•"/>
            </a:pPr>
            <a:r>
              <a:rPr lang="en-US" sz="1800" b="1" dirty="0">
                <a:latin typeface=" Arial"/>
              </a:rPr>
              <a:t>The overall evaluation should create a </a:t>
            </a:r>
            <a:r>
              <a:rPr lang="en-US" sz="1800" b="1" u="sng" dirty="0">
                <a:solidFill>
                  <a:srgbClr val="FF0000"/>
                </a:solidFill>
                <a:latin typeface=" Arial"/>
              </a:rPr>
              <a:t>WORD PICTURE </a:t>
            </a:r>
            <a:r>
              <a:rPr lang="en-US" sz="1800" b="1" dirty="0">
                <a:latin typeface=" Arial"/>
              </a:rPr>
              <a:t>for the reader</a:t>
            </a:r>
          </a:p>
          <a:p>
            <a:pPr marL="285750" indent="-285750">
              <a:buFont typeface="Arial" panose="020B0604020202020204" pitchFamily="34" charset="0"/>
              <a:buChar char="•"/>
            </a:pPr>
            <a:endParaRPr lang="en-US" sz="1800" dirty="0">
              <a:latin typeface=" Arial"/>
            </a:endParaRPr>
          </a:p>
          <a:p>
            <a:pPr marL="285750" indent="-285750">
              <a:buFont typeface="Arial" panose="020B0604020202020204" pitchFamily="34" charset="0"/>
              <a:buChar char="•"/>
            </a:pPr>
            <a:r>
              <a:rPr lang="en-US" sz="1800" dirty="0">
                <a:latin typeface=" Arial"/>
              </a:rPr>
              <a:t>Board members often refer to NCOERs as the </a:t>
            </a:r>
            <a:r>
              <a:rPr lang="en-US" sz="1800" b="1" u="sng" dirty="0">
                <a:solidFill>
                  <a:srgbClr val="FF0000"/>
                </a:solidFill>
                <a:latin typeface=" Arial"/>
              </a:rPr>
              <a:t>most important element </a:t>
            </a:r>
            <a:r>
              <a:rPr lang="en-US" sz="1800" dirty="0">
                <a:latin typeface=" Arial"/>
              </a:rPr>
              <a:t>of the board file</a:t>
            </a:r>
          </a:p>
          <a:p>
            <a:pPr marL="285750" indent="-285750">
              <a:buFont typeface="Arial" panose="020B0604020202020204" pitchFamily="34" charset="0"/>
              <a:buChar char="•"/>
            </a:pPr>
            <a:endParaRPr lang="en-US" sz="1800" dirty="0">
              <a:latin typeface=" Arial"/>
            </a:endParaRPr>
          </a:p>
          <a:p>
            <a:pPr marL="285750" indent="-285750">
              <a:buFont typeface="Arial" panose="020B0604020202020204" pitchFamily="34" charset="0"/>
              <a:buChar char="•"/>
            </a:pPr>
            <a:r>
              <a:rPr lang="en-US" sz="1800" dirty="0">
                <a:latin typeface=" Arial"/>
              </a:rPr>
              <a:t>Assessment of Overall Potential:</a:t>
            </a:r>
          </a:p>
          <a:p>
            <a:pPr marL="742950" lvl="1" indent="-285750">
              <a:buFont typeface="Arial" panose="020B0604020202020204" pitchFamily="34" charset="0"/>
              <a:buChar char="•"/>
            </a:pPr>
            <a:r>
              <a:rPr lang="en-US" sz="2000" b="1" dirty="0">
                <a:solidFill>
                  <a:srgbClr val="FF0000"/>
                </a:solidFill>
                <a:latin typeface=" Arial"/>
              </a:rPr>
              <a:t>MOST QUALIFIED</a:t>
            </a:r>
            <a:r>
              <a:rPr lang="en-US" sz="2000" dirty="0">
                <a:latin typeface=" Arial"/>
              </a:rPr>
              <a:t>: strong potential for selection </a:t>
            </a:r>
            <a:r>
              <a:rPr lang="en-US" sz="2000" b="1" dirty="0">
                <a:latin typeface=" Arial"/>
              </a:rPr>
              <a:t>ahead of peers</a:t>
            </a:r>
          </a:p>
          <a:p>
            <a:pPr marL="742950" lvl="1" indent="-285750">
              <a:buFont typeface="Arial" panose="020B0604020202020204" pitchFamily="34" charset="0"/>
              <a:buChar char="•"/>
            </a:pPr>
            <a:r>
              <a:rPr lang="en-US" sz="2000" b="1" dirty="0">
                <a:solidFill>
                  <a:srgbClr val="FF0000"/>
                </a:solidFill>
                <a:latin typeface=" Arial"/>
              </a:rPr>
              <a:t>HIGHLY QUALIFIED</a:t>
            </a:r>
            <a:r>
              <a:rPr lang="en-US" sz="2000" dirty="0">
                <a:latin typeface=" Arial"/>
              </a:rPr>
              <a:t>: strong potential for selection </a:t>
            </a:r>
            <a:r>
              <a:rPr lang="en-US" sz="2000" b="1" dirty="0">
                <a:latin typeface=" Arial"/>
              </a:rPr>
              <a:t>with peers</a:t>
            </a:r>
          </a:p>
          <a:p>
            <a:pPr marL="742950" lvl="1" indent="-285750">
              <a:buFont typeface="Arial" panose="020B0604020202020204" pitchFamily="34" charset="0"/>
              <a:buChar char="•"/>
            </a:pPr>
            <a:r>
              <a:rPr lang="en-US" sz="2000" b="1" dirty="0">
                <a:solidFill>
                  <a:srgbClr val="FF0000"/>
                </a:solidFill>
                <a:latin typeface=" Arial"/>
              </a:rPr>
              <a:t>QUALIFIED</a:t>
            </a:r>
            <a:r>
              <a:rPr lang="en-US" sz="2000" dirty="0">
                <a:latin typeface=" Arial"/>
              </a:rPr>
              <a:t>: capable of success at next level; </a:t>
            </a:r>
            <a:r>
              <a:rPr lang="en-US" sz="2000" b="1" dirty="0">
                <a:latin typeface=" Arial"/>
              </a:rPr>
              <a:t>promote if able</a:t>
            </a:r>
          </a:p>
          <a:p>
            <a:pPr marL="742950" lvl="1" indent="-285750">
              <a:buFont typeface="Arial" panose="020B0604020202020204" pitchFamily="34" charset="0"/>
              <a:buChar char="•"/>
            </a:pPr>
            <a:r>
              <a:rPr lang="en-US" sz="2000" b="1" dirty="0">
                <a:solidFill>
                  <a:srgbClr val="FF0000"/>
                </a:solidFill>
                <a:latin typeface=" Arial"/>
              </a:rPr>
              <a:t>NOT QUALIFIED</a:t>
            </a:r>
            <a:r>
              <a:rPr lang="en-US" sz="2000" dirty="0">
                <a:latin typeface=" Arial"/>
              </a:rPr>
              <a:t>: </a:t>
            </a:r>
            <a:r>
              <a:rPr lang="en-US" sz="2000" b="1" dirty="0">
                <a:latin typeface=" Arial"/>
              </a:rPr>
              <a:t>not recommended </a:t>
            </a:r>
            <a:r>
              <a:rPr lang="en-US" sz="2000" dirty="0">
                <a:latin typeface=" Arial"/>
              </a:rPr>
              <a:t>for promotion</a:t>
            </a:r>
          </a:p>
        </p:txBody>
      </p:sp>
    </p:spTree>
    <p:extLst>
      <p:ext uri="{BB962C8B-B14F-4D97-AF65-F5344CB8AC3E}">
        <p14:creationId xmlns:p14="http://schemas.microsoft.com/office/powerpoint/2010/main" val="3770101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18955"/>
          </a:xfrm>
        </p:spPr>
        <p:txBody>
          <a:bodyPr>
            <a:normAutofit fontScale="90000"/>
          </a:bodyPr>
          <a:lstStyle/>
          <a:p>
            <a:pPr algn="ctr"/>
            <a:r>
              <a:rPr lang="en-US" dirty="0">
                <a:latin typeface="+mj-lt"/>
              </a:rPr>
              <a:t>Example 1 </a:t>
            </a:r>
          </a:p>
        </p:txBody>
      </p:sp>
      <p:sp>
        <p:nvSpPr>
          <p:cNvPr id="3" name="Content Placeholder 2"/>
          <p:cNvSpPr>
            <a:spLocks noGrp="1"/>
          </p:cNvSpPr>
          <p:nvPr>
            <p:ph idx="1"/>
          </p:nvPr>
        </p:nvSpPr>
        <p:spPr>
          <a:xfrm>
            <a:off x="304800" y="1328779"/>
            <a:ext cx="8686799" cy="2437671"/>
          </a:xfrm>
        </p:spPr>
        <p:txBody>
          <a:bodyPr/>
          <a:lstStyle/>
          <a:p>
            <a:r>
              <a:rPr lang="en-US" sz="2000" dirty="0"/>
              <a:t>#1 of 7 SSG’s I senior rater; a leader who out performs his peers and operates grades above his current, promote to Sergeant First Class right now. Has propensity to excel in any Generating, Operating, or Joint organization. Send to Signal Digital Masters Gunnery Course; to further his intellect and drive challenge this agile leader with an assignment with the White House Communications Agency as a team lead.  </a:t>
            </a:r>
          </a:p>
        </p:txBody>
      </p:sp>
      <p:sp>
        <p:nvSpPr>
          <p:cNvPr id="17" name="TextBox 16"/>
          <p:cNvSpPr txBox="1"/>
          <p:nvPr/>
        </p:nvSpPr>
        <p:spPr>
          <a:xfrm>
            <a:off x="1600200" y="4724400"/>
            <a:ext cx="6019800"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a:solidFill>
                  <a:schemeClr val="bg1"/>
                </a:solidFill>
              </a:rPr>
              <a:t>What box check would you recommend?</a:t>
            </a:r>
          </a:p>
        </p:txBody>
      </p:sp>
      <p:grpSp>
        <p:nvGrpSpPr>
          <p:cNvPr id="18" name="Group 17"/>
          <p:cNvGrpSpPr/>
          <p:nvPr/>
        </p:nvGrpSpPr>
        <p:grpSpPr>
          <a:xfrm>
            <a:off x="1066800" y="5181600"/>
            <a:ext cx="7467600" cy="953869"/>
            <a:chOff x="838200" y="5370731"/>
            <a:chExt cx="7467600" cy="953869"/>
          </a:xfrm>
        </p:grpSpPr>
        <p:sp>
          <p:nvSpPr>
            <p:cNvPr id="19" name="TextBox 18"/>
            <p:cNvSpPr txBox="1"/>
            <p:nvPr/>
          </p:nvSpPr>
          <p:spPr>
            <a:xfrm>
              <a:off x="838200" y="5370731"/>
              <a:ext cx="7467600" cy="369332"/>
            </a:xfrm>
            <a:prstGeom prst="rect">
              <a:avLst/>
            </a:prstGeom>
            <a:noFill/>
          </p:spPr>
          <p:txBody>
            <a:bodyPr wrap="square" rtlCol="0">
              <a:spAutoFit/>
            </a:bodyPr>
            <a:lstStyle/>
            <a:p>
              <a:pPr algn="ctr"/>
              <a:r>
                <a:rPr lang="en-US" dirty="0"/>
                <a:t>MOST	           HIGHLY	  QUALIFIED	NOT</a:t>
              </a:r>
            </a:p>
          </p:txBody>
        </p:sp>
        <p:sp>
          <p:nvSpPr>
            <p:cNvPr id="20" name="TextBox 19"/>
            <p:cNvSpPr txBox="1"/>
            <p:nvPr/>
          </p:nvSpPr>
          <p:spPr>
            <a:xfrm>
              <a:off x="1387366" y="5610218"/>
              <a:ext cx="1905000" cy="369332"/>
            </a:xfrm>
            <a:prstGeom prst="rect">
              <a:avLst/>
            </a:prstGeom>
            <a:noFill/>
          </p:spPr>
          <p:txBody>
            <a:bodyPr wrap="square" rtlCol="0">
              <a:spAutoFit/>
            </a:bodyPr>
            <a:lstStyle/>
            <a:p>
              <a:pPr algn="ctr"/>
              <a:r>
                <a:rPr lang="en-US" dirty="0"/>
                <a:t>QUALIFIED</a:t>
              </a:r>
            </a:p>
          </p:txBody>
        </p:sp>
        <p:sp>
          <p:nvSpPr>
            <p:cNvPr id="21" name="TextBox 20"/>
            <p:cNvSpPr txBox="1"/>
            <p:nvPr/>
          </p:nvSpPr>
          <p:spPr>
            <a:xfrm>
              <a:off x="2958664" y="5610218"/>
              <a:ext cx="1905000" cy="369332"/>
            </a:xfrm>
            <a:prstGeom prst="rect">
              <a:avLst/>
            </a:prstGeom>
            <a:noFill/>
          </p:spPr>
          <p:txBody>
            <a:bodyPr wrap="square" rtlCol="0">
              <a:spAutoFit/>
            </a:bodyPr>
            <a:lstStyle/>
            <a:p>
              <a:pPr algn="ctr"/>
              <a:r>
                <a:rPr lang="en-US" dirty="0"/>
                <a:t>QUALIFIED</a:t>
              </a:r>
            </a:p>
          </p:txBody>
        </p:sp>
        <p:sp>
          <p:nvSpPr>
            <p:cNvPr id="23" name="TextBox 22"/>
            <p:cNvSpPr txBox="1"/>
            <p:nvPr/>
          </p:nvSpPr>
          <p:spPr>
            <a:xfrm>
              <a:off x="5943600" y="5610218"/>
              <a:ext cx="1905000" cy="369332"/>
            </a:xfrm>
            <a:prstGeom prst="rect">
              <a:avLst/>
            </a:prstGeom>
            <a:noFill/>
          </p:spPr>
          <p:txBody>
            <a:bodyPr wrap="square" rtlCol="0">
              <a:spAutoFit/>
            </a:bodyPr>
            <a:lstStyle/>
            <a:p>
              <a:pPr algn="ctr"/>
              <a:r>
                <a:rPr lang="en-US" dirty="0"/>
                <a:t>QUALIFIED</a:t>
              </a:r>
            </a:p>
          </p:txBody>
        </p:sp>
        <p:sp>
          <p:nvSpPr>
            <p:cNvPr id="24" name="Rectangle 23"/>
            <p:cNvSpPr/>
            <p:nvPr/>
          </p:nvSpPr>
          <p:spPr>
            <a:xfrm>
              <a:off x="5281447"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47792"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20664"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988816" y="5716639"/>
            <a:ext cx="354584" cy="461665"/>
          </a:xfrm>
          <a:prstGeom prst="rect">
            <a:avLst/>
          </a:prstGeom>
          <a:noFill/>
        </p:spPr>
        <p:txBody>
          <a:bodyPr wrap="none" rtlCol="0">
            <a:spAutoFit/>
          </a:bodyPr>
          <a:lstStyle/>
          <a:p>
            <a:r>
              <a:rPr lang="en-US" sz="2400" b="1" dirty="0"/>
              <a:t>X</a:t>
            </a:r>
          </a:p>
        </p:txBody>
      </p:sp>
    </p:spTree>
    <p:extLst>
      <p:ext uri="{BB962C8B-B14F-4D97-AF65-F5344CB8AC3E}">
        <p14:creationId xmlns:p14="http://schemas.microsoft.com/office/powerpoint/2010/main" val="6186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18955"/>
          </a:xfrm>
        </p:spPr>
        <p:txBody>
          <a:bodyPr>
            <a:normAutofit fontScale="90000"/>
          </a:bodyPr>
          <a:lstStyle/>
          <a:p>
            <a:pPr algn="ctr"/>
            <a:r>
              <a:rPr lang="en-US" dirty="0">
                <a:latin typeface="+mj-lt"/>
              </a:rPr>
              <a:t>Example 2 </a:t>
            </a:r>
          </a:p>
        </p:txBody>
      </p:sp>
      <p:sp>
        <p:nvSpPr>
          <p:cNvPr id="3" name="Content Placeholder 2"/>
          <p:cNvSpPr>
            <a:spLocks noGrp="1"/>
          </p:cNvSpPr>
          <p:nvPr>
            <p:ph idx="1"/>
          </p:nvPr>
        </p:nvSpPr>
        <p:spPr>
          <a:xfrm>
            <a:off x="628650" y="1862575"/>
            <a:ext cx="8210550" cy="2437671"/>
          </a:xfrm>
        </p:spPr>
        <p:txBody>
          <a:bodyPr/>
          <a:lstStyle/>
          <a:p>
            <a:r>
              <a:rPr lang="en-US" sz="2000" dirty="0"/>
              <a:t>#4 of 7 SFCs I currently senior rate and in top 20% of all SFCs that I’ve served with in my 17 years of service. Selected for Master Sergeant, send to MLC and assign as a First Sergeant when positions are available. Has potential to serve exceptionally well in strategic assignments.</a:t>
            </a:r>
          </a:p>
        </p:txBody>
      </p:sp>
      <p:sp>
        <p:nvSpPr>
          <p:cNvPr id="15" name="TextBox 14"/>
          <p:cNvSpPr txBox="1"/>
          <p:nvPr/>
        </p:nvSpPr>
        <p:spPr>
          <a:xfrm>
            <a:off x="1524000" y="4724400"/>
            <a:ext cx="6096000"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a:solidFill>
                  <a:schemeClr val="bg1"/>
                </a:solidFill>
              </a:rPr>
              <a:t>What box check would you recommend?</a:t>
            </a:r>
          </a:p>
        </p:txBody>
      </p:sp>
      <p:grpSp>
        <p:nvGrpSpPr>
          <p:cNvPr id="16" name="Group 15"/>
          <p:cNvGrpSpPr/>
          <p:nvPr/>
        </p:nvGrpSpPr>
        <p:grpSpPr>
          <a:xfrm>
            <a:off x="838200" y="5181600"/>
            <a:ext cx="7467600" cy="953869"/>
            <a:chOff x="838200" y="5370731"/>
            <a:chExt cx="7467600" cy="953869"/>
          </a:xfrm>
        </p:grpSpPr>
        <p:sp>
          <p:nvSpPr>
            <p:cNvPr id="28" name="TextBox 27"/>
            <p:cNvSpPr txBox="1"/>
            <p:nvPr/>
          </p:nvSpPr>
          <p:spPr>
            <a:xfrm>
              <a:off x="838200" y="5370731"/>
              <a:ext cx="7467600" cy="369332"/>
            </a:xfrm>
            <a:prstGeom prst="rect">
              <a:avLst/>
            </a:prstGeom>
            <a:noFill/>
          </p:spPr>
          <p:txBody>
            <a:bodyPr wrap="square" rtlCol="0">
              <a:spAutoFit/>
            </a:bodyPr>
            <a:lstStyle/>
            <a:p>
              <a:pPr algn="ctr"/>
              <a:r>
                <a:rPr lang="en-US" dirty="0"/>
                <a:t>MOST	           HIGHLY	  QUALIFIED	NOT</a:t>
              </a:r>
            </a:p>
          </p:txBody>
        </p:sp>
        <p:sp>
          <p:nvSpPr>
            <p:cNvPr id="29" name="TextBox 28"/>
            <p:cNvSpPr txBox="1"/>
            <p:nvPr/>
          </p:nvSpPr>
          <p:spPr>
            <a:xfrm>
              <a:off x="1387366" y="5610218"/>
              <a:ext cx="1905000" cy="369332"/>
            </a:xfrm>
            <a:prstGeom prst="rect">
              <a:avLst/>
            </a:prstGeom>
            <a:noFill/>
          </p:spPr>
          <p:txBody>
            <a:bodyPr wrap="square" rtlCol="0">
              <a:spAutoFit/>
            </a:bodyPr>
            <a:lstStyle/>
            <a:p>
              <a:pPr algn="ctr"/>
              <a:r>
                <a:rPr lang="en-US" dirty="0"/>
                <a:t>QUALIFIED</a:t>
              </a:r>
            </a:p>
          </p:txBody>
        </p:sp>
        <p:sp>
          <p:nvSpPr>
            <p:cNvPr id="30" name="TextBox 29"/>
            <p:cNvSpPr txBox="1"/>
            <p:nvPr/>
          </p:nvSpPr>
          <p:spPr>
            <a:xfrm>
              <a:off x="2958664" y="5610218"/>
              <a:ext cx="1905000" cy="369332"/>
            </a:xfrm>
            <a:prstGeom prst="rect">
              <a:avLst/>
            </a:prstGeom>
            <a:noFill/>
          </p:spPr>
          <p:txBody>
            <a:bodyPr wrap="square" rtlCol="0">
              <a:spAutoFit/>
            </a:bodyPr>
            <a:lstStyle/>
            <a:p>
              <a:pPr algn="ctr"/>
              <a:r>
                <a:rPr lang="en-US" dirty="0"/>
                <a:t>QUALIFIED</a:t>
              </a:r>
            </a:p>
          </p:txBody>
        </p:sp>
        <p:sp>
          <p:nvSpPr>
            <p:cNvPr id="31" name="TextBox 30"/>
            <p:cNvSpPr txBox="1"/>
            <p:nvPr/>
          </p:nvSpPr>
          <p:spPr>
            <a:xfrm>
              <a:off x="5943600" y="5610218"/>
              <a:ext cx="1905000" cy="369332"/>
            </a:xfrm>
            <a:prstGeom prst="rect">
              <a:avLst/>
            </a:prstGeom>
            <a:noFill/>
          </p:spPr>
          <p:txBody>
            <a:bodyPr wrap="square" rtlCol="0">
              <a:spAutoFit/>
            </a:bodyPr>
            <a:lstStyle/>
            <a:p>
              <a:pPr algn="ctr"/>
              <a:r>
                <a:rPr lang="en-US" dirty="0"/>
                <a:t>QUALIFIED</a:t>
              </a:r>
            </a:p>
          </p:txBody>
        </p:sp>
        <p:sp>
          <p:nvSpPr>
            <p:cNvPr id="32" name="Rectangle 31"/>
            <p:cNvSpPr/>
            <p:nvPr/>
          </p:nvSpPr>
          <p:spPr>
            <a:xfrm>
              <a:off x="5281447"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47792"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20664"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57400"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284216" y="5716639"/>
            <a:ext cx="354584" cy="461665"/>
          </a:xfrm>
          <a:prstGeom prst="rect">
            <a:avLst/>
          </a:prstGeom>
          <a:noFill/>
        </p:spPr>
        <p:txBody>
          <a:bodyPr wrap="none" rtlCol="0">
            <a:spAutoFit/>
          </a:bodyPr>
          <a:lstStyle/>
          <a:p>
            <a:r>
              <a:rPr lang="en-US" sz="2400" b="1" dirty="0"/>
              <a:t>X</a:t>
            </a:r>
          </a:p>
        </p:txBody>
      </p:sp>
    </p:spTree>
    <p:extLst>
      <p:ext uri="{BB962C8B-B14F-4D97-AF65-F5344CB8AC3E}">
        <p14:creationId xmlns:p14="http://schemas.microsoft.com/office/powerpoint/2010/main" val="16844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18955"/>
          </a:xfrm>
        </p:spPr>
        <p:txBody>
          <a:bodyPr>
            <a:normAutofit fontScale="90000"/>
          </a:bodyPr>
          <a:lstStyle/>
          <a:p>
            <a:pPr algn="ctr"/>
            <a:r>
              <a:rPr lang="en-US" dirty="0">
                <a:latin typeface="+mj-lt"/>
              </a:rPr>
              <a:t>Example 3 </a:t>
            </a:r>
          </a:p>
        </p:txBody>
      </p:sp>
      <p:sp>
        <p:nvSpPr>
          <p:cNvPr id="3" name="Content Placeholder 2"/>
          <p:cNvSpPr>
            <a:spLocks noGrp="1"/>
          </p:cNvSpPr>
          <p:nvPr>
            <p:ph idx="1"/>
          </p:nvPr>
        </p:nvSpPr>
        <p:spPr>
          <a:xfrm>
            <a:off x="381000" y="1862575"/>
            <a:ext cx="8534400" cy="2437671"/>
          </a:xfrm>
        </p:spPr>
        <p:txBody>
          <a:bodyPr/>
          <a:lstStyle/>
          <a:p>
            <a:r>
              <a:rPr lang="en-US" sz="2000" dirty="0"/>
              <a:t>SFC ______ is an exceptionally technically skilled leader.  Has drive and motivation to complete tasks asked of him.  Displays relentless devotion to assist others while still completing mission requirements.  Send to Master Leaders Course when seats are available and promote to MSG as needed.</a:t>
            </a:r>
          </a:p>
        </p:txBody>
      </p:sp>
      <p:sp>
        <p:nvSpPr>
          <p:cNvPr id="15" name="TextBox 14"/>
          <p:cNvSpPr txBox="1"/>
          <p:nvPr/>
        </p:nvSpPr>
        <p:spPr>
          <a:xfrm>
            <a:off x="1981200" y="4724400"/>
            <a:ext cx="5410200"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a:solidFill>
                  <a:schemeClr val="bg1"/>
                </a:solidFill>
              </a:rPr>
              <a:t>What box check would you recommend?</a:t>
            </a:r>
          </a:p>
        </p:txBody>
      </p:sp>
      <p:grpSp>
        <p:nvGrpSpPr>
          <p:cNvPr id="16" name="Group 15"/>
          <p:cNvGrpSpPr/>
          <p:nvPr/>
        </p:nvGrpSpPr>
        <p:grpSpPr>
          <a:xfrm>
            <a:off x="914400" y="5105400"/>
            <a:ext cx="7467600" cy="953869"/>
            <a:chOff x="838200" y="5370731"/>
            <a:chExt cx="7467600" cy="953869"/>
          </a:xfrm>
        </p:grpSpPr>
        <p:sp>
          <p:nvSpPr>
            <p:cNvPr id="28" name="TextBox 27"/>
            <p:cNvSpPr txBox="1"/>
            <p:nvPr/>
          </p:nvSpPr>
          <p:spPr>
            <a:xfrm>
              <a:off x="838200" y="5370731"/>
              <a:ext cx="7467600" cy="369332"/>
            </a:xfrm>
            <a:prstGeom prst="rect">
              <a:avLst/>
            </a:prstGeom>
            <a:noFill/>
          </p:spPr>
          <p:txBody>
            <a:bodyPr wrap="square" rtlCol="0">
              <a:spAutoFit/>
            </a:bodyPr>
            <a:lstStyle/>
            <a:p>
              <a:pPr algn="ctr"/>
              <a:r>
                <a:rPr lang="en-US" dirty="0"/>
                <a:t>MOST	           HIGHLY	  QUALIFIED	NOT</a:t>
              </a:r>
            </a:p>
          </p:txBody>
        </p:sp>
        <p:sp>
          <p:nvSpPr>
            <p:cNvPr id="29" name="TextBox 28"/>
            <p:cNvSpPr txBox="1"/>
            <p:nvPr/>
          </p:nvSpPr>
          <p:spPr>
            <a:xfrm>
              <a:off x="1387366" y="5610218"/>
              <a:ext cx="1905000" cy="369332"/>
            </a:xfrm>
            <a:prstGeom prst="rect">
              <a:avLst/>
            </a:prstGeom>
            <a:noFill/>
          </p:spPr>
          <p:txBody>
            <a:bodyPr wrap="square" rtlCol="0">
              <a:spAutoFit/>
            </a:bodyPr>
            <a:lstStyle/>
            <a:p>
              <a:pPr algn="ctr"/>
              <a:r>
                <a:rPr lang="en-US" dirty="0"/>
                <a:t>QUALIFIED</a:t>
              </a:r>
            </a:p>
          </p:txBody>
        </p:sp>
        <p:sp>
          <p:nvSpPr>
            <p:cNvPr id="30" name="TextBox 29"/>
            <p:cNvSpPr txBox="1"/>
            <p:nvPr/>
          </p:nvSpPr>
          <p:spPr>
            <a:xfrm>
              <a:off x="2958664" y="5610218"/>
              <a:ext cx="1905000" cy="369332"/>
            </a:xfrm>
            <a:prstGeom prst="rect">
              <a:avLst/>
            </a:prstGeom>
            <a:noFill/>
          </p:spPr>
          <p:txBody>
            <a:bodyPr wrap="square" rtlCol="0">
              <a:spAutoFit/>
            </a:bodyPr>
            <a:lstStyle/>
            <a:p>
              <a:pPr algn="ctr"/>
              <a:r>
                <a:rPr lang="en-US" dirty="0"/>
                <a:t>QUALIFIED</a:t>
              </a:r>
            </a:p>
          </p:txBody>
        </p:sp>
        <p:sp>
          <p:nvSpPr>
            <p:cNvPr id="31" name="TextBox 30"/>
            <p:cNvSpPr txBox="1"/>
            <p:nvPr/>
          </p:nvSpPr>
          <p:spPr>
            <a:xfrm>
              <a:off x="5943600" y="5610218"/>
              <a:ext cx="1905000" cy="369332"/>
            </a:xfrm>
            <a:prstGeom prst="rect">
              <a:avLst/>
            </a:prstGeom>
            <a:noFill/>
          </p:spPr>
          <p:txBody>
            <a:bodyPr wrap="square" rtlCol="0">
              <a:spAutoFit/>
            </a:bodyPr>
            <a:lstStyle/>
            <a:p>
              <a:pPr algn="ctr"/>
              <a:r>
                <a:rPr lang="en-US" dirty="0"/>
                <a:t>QUALIFIED</a:t>
              </a:r>
            </a:p>
          </p:txBody>
        </p:sp>
        <p:sp>
          <p:nvSpPr>
            <p:cNvPr id="32" name="Rectangle 31"/>
            <p:cNvSpPr/>
            <p:nvPr/>
          </p:nvSpPr>
          <p:spPr>
            <a:xfrm>
              <a:off x="5281447"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47792"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20664"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57400" y="5979550"/>
              <a:ext cx="381000" cy="3450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360416" y="5631295"/>
            <a:ext cx="354584" cy="461665"/>
          </a:xfrm>
          <a:prstGeom prst="rect">
            <a:avLst/>
          </a:prstGeom>
          <a:noFill/>
        </p:spPr>
        <p:txBody>
          <a:bodyPr wrap="none" rtlCol="0">
            <a:spAutoFit/>
          </a:bodyPr>
          <a:lstStyle/>
          <a:p>
            <a:r>
              <a:rPr lang="en-US" sz="2400" b="1" dirty="0"/>
              <a:t>X</a:t>
            </a:r>
          </a:p>
        </p:txBody>
      </p:sp>
    </p:spTree>
    <p:extLst>
      <p:ext uri="{BB962C8B-B14F-4D97-AF65-F5344CB8AC3E}">
        <p14:creationId xmlns:p14="http://schemas.microsoft.com/office/powerpoint/2010/main" val="284432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38"/>
            <a:ext cx="7886700" cy="432950"/>
          </a:xfrm>
        </p:spPr>
        <p:txBody>
          <a:bodyPr>
            <a:normAutofit fontScale="90000"/>
          </a:bodyPr>
          <a:lstStyle/>
          <a:p>
            <a:pPr algn="ctr"/>
            <a:r>
              <a:rPr lang="en-US" dirty="0">
                <a:latin typeface="+mn-lt"/>
              </a:rPr>
              <a:t>NCO Lens </a:t>
            </a:r>
            <a:r>
              <a:rPr lang="en-US" sz="2200" dirty="0">
                <a:latin typeface="+mn-lt"/>
              </a:rPr>
              <a:t>(reviewing)</a:t>
            </a:r>
            <a:endParaRPr lang="en-US" dirty="0">
              <a:latin typeface="+mn-lt"/>
            </a:endParaRPr>
          </a:p>
        </p:txBody>
      </p:sp>
      <p:sp>
        <p:nvSpPr>
          <p:cNvPr id="3" name="Text Placeholder 2"/>
          <p:cNvSpPr>
            <a:spLocks noGrp="1"/>
          </p:cNvSpPr>
          <p:nvPr>
            <p:ph type="body" idx="1"/>
          </p:nvPr>
        </p:nvSpPr>
        <p:spPr>
          <a:xfrm>
            <a:off x="528828" y="1018997"/>
            <a:ext cx="8086344" cy="5229403"/>
          </a:xfrm>
        </p:spPr>
        <p:txBody>
          <a:bodyPr/>
          <a:lstStyle/>
          <a:p>
            <a:pPr>
              <a:buFont typeface="Arial" panose="020B0604020202020204" pitchFamily="34" charset="0"/>
              <a:buChar char="•"/>
              <a:tabLst>
                <a:tab pos="228600" algn="l"/>
              </a:tabLst>
            </a:pPr>
            <a:r>
              <a:rPr lang="en-US" sz="1800" dirty="0"/>
              <a:t>  Army writing will be </a:t>
            </a:r>
            <a:r>
              <a:rPr lang="en-US" sz="1800" u="sng" dirty="0"/>
              <a:t>clear, concise, and effective</a:t>
            </a:r>
          </a:p>
          <a:p>
            <a:pPr>
              <a:buFont typeface="Arial" panose="020B0604020202020204" pitchFamily="34" charset="0"/>
              <a:buChar char="•"/>
              <a:tabLst>
                <a:tab pos="228600" algn="l"/>
              </a:tabLst>
            </a:pPr>
            <a:endParaRPr lang="en-US" sz="1800" dirty="0"/>
          </a:p>
          <a:p>
            <a:pPr>
              <a:buFont typeface="Arial" panose="020B0604020202020204" pitchFamily="34" charset="0"/>
              <a:buChar char="•"/>
              <a:tabLst>
                <a:tab pos="228600" algn="l"/>
              </a:tabLst>
            </a:pPr>
            <a:r>
              <a:rPr lang="en-US" sz="1800" dirty="0"/>
              <a:t>  Must aid effective communication and </a:t>
            </a:r>
            <a:r>
              <a:rPr lang="en-US" sz="1800" u="sng" dirty="0"/>
              <a:t>decision-making</a:t>
            </a:r>
          </a:p>
          <a:p>
            <a:pPr>
              <a:buFont typeface="Arial" panose="020B0604020202020204" pitchFamily="34" charset="0"/>
              <a:buChar char="•"/>
              <a:tabLst>
                <a:tab pos="228600" algn="l"/>
              </a:tabLst>
            </a:pPr>
            <a:endParaRPr lang="en-US" sz="1800" dirty="0"/>
          </a:p>
          <a:p>
            <a:pPr>
              <a:buFont typeface="Arial" panose="020B0604020202020204" pitchFamily="34" charset="0"/>
              <a:buChar char="•"/>
              <a:tabLst>
                <a:tab pos="228600" algn="l"/>
              </a:tabLst>
            </a:pPr>
            <a:r>
              <a:rPr lang="en-US" sz="1800" dirty="0"/>
              <a:t>  Provide readers with an understanding of the writer’s ideas in a </a:t>
            </a:r>
            <a:r>
              <a:rPr lang="en-US" sz="1800" u="sng" dirty="0"/>
              <a:t>single reading</a:t>
            </a:r>
          </a:p>
          <a:p>
            <a:pPr>
              <a:buFont typeface="Arial" panose="020B0604020202020204" pitchFamily="34" charset="0"/>
              <a:buChar char="•"/>
              <a:tabLst>
                <a:tab pos="228600" algn="l"/>
              </a:tabLst>
            </a:pPr>
            <a:endParaRPr lang="en-US" sz="1800" dirty="0"/>
          </a:p>
          <a:p>
            <a:pPr>
              <a:buFont typeface="Arial" panose="020B0604020202020204" pitchFamily="34" charset="0"/>
              <a:buChar char="•"/>
              <a:tabLst>
                <a:tab pos="228600" algn="l"/>
              </a:tabLst>
            </a:pPr>
            <a:r>
              <a:rPr lang="en-US" sz="1800" dirty="0"/>
              <a:t>  </a:t>
            </a:r>
            <a:r>
              <a:rPr lang="en-US" sz="1800" u="sng" dirty="0"/>
              <a:t>Free of errors </a:t>
            </a:r>
            <a:r>
              <a:rPr lang="en-US" sz="1800" dirty="0"/>
              <a:t>in substance, organization, style, and correctness</a:t>
            </a:r>
          </a:p>
          <a:p>
            <a:pPr>
              <a:buFont typeface="Arial" panose="020B0604020202020204" pitchFamily="34" charset="0"/>
              <a:buChar char="•"/>
              <a:tabLst>
                <a:tab pos="228600" algn="l"/>
              </a:tabLst>
            </a:pPr>
            <a:endParaRPr lang="en-US" sz="1800" dirty="0"/>
          </a:p>
          <a:p>
            <a:pPr>
              <a:buFont typeface="Arial" panose="020B0604020202020204" pitchFamily="34" charset="0"/>
              <a:buChar char="•"/>
              <a:tabLst>
                <a:tab pos="228600" algn="l"/>
              </a:tabLst>
            </a:pPr>
            <a:r>
              <a:rPr lang="en-US" sz="1800" dirty="0"/>
              <a:t>  Avoid jargon (military or technical)</a:t>
            </a:r>
          </a:p>
          <a:p>
            <a:pPr>
              <a:buFont typeface="Arial" panose="020B0604020202020204" pitchFamily="34" charset="0"/>
              <a:buChar char="•"/>
              <a:tabLst>
                <a:tab pos="228600" algn="l"/>
              </a:tabLst>
            </a:pPr>
            <a:endParaRPr lang="en-US" sz="1800" dirty="0"/>
          </a:p>
          <a:p>
            <a:pPr>
              <a:buFont typeface="Arial" panose="020B0604020202020204" pitchFamily="34" charset="0"/>
              <a:buChar char="•"/>
              <a:tabLst>
                <a:tab pos="228600" algn="l"/>
              </a:tabLst>
            </a:pPr>
            <a:r>
              <a:rPr lang="en-US" sz="1800" dirty="0"/>
              <a:t>  Place the </a:t>
            </a:r>
            <a:r>
              <a:rPr lang="en-US" sz="1800" b="1" u="sng" dirty="0"/>
              <a:t>main point up front </a:t>
            </a:r>
            <a:r>
              <a:rPr lang="en-US" sz="1800" dirty="0"/>
              <a:t>and use active voice</a:t>
            </a:r>
          </a:p>
          <a:p>
            <a:pPr marL="742950" lvl="1" indent="-285750">
              <a:buFont typeface="Arial" panose="020B0604020202020204" pitchFamily="34" charset="0"/>
              <a:buChar char="•"/>
            </a:pPr>
            <a:r>
              <a:rPr lang="en-US" b="1" dirty="0">
                <a:solidFill>
                  <a:srgbClr val="FF0000"/>
                </a:solidFill>
                <a:latin typeface=" Arial"/>
              </a:rPr>
              <a:t>Subject </a:t>
            </a:r>
            <a:r>
              <a:rPr lang="en-US" dirty="0">
                <a:latin typeface=" Arial"/>
              </a:rPr>
              <a:t>– verb – object</a:t>
            </a:r>
          </a:p>
          <a:p>
            <a:pPr marL="742950" lvl="1" indent="-285750">
              <a:buFont typeface="Arial" panose="020B0604020202020204" pitchFamily="34" charset="0"/>
              <a:buChar char="•"/>
            </a:pPr>
            <a:r>
              <a:rPr lang="en-US" b="1" dirty="0">
                <a:solidFill>
                  <a:srgbClr val="FF0000"/>
                </a:solidFill>
                <a:latin typeface=" Arial"/>
              </a:rPr>
              <a:t>Emphasizes </a:t>
            </a:r>
            <a:r>
              <a:rPr lang="en-US" dirty="0">
                <a:latin typeface=" Arial"/>
              </a:rPr>
              <a:t>the actor (subject)</a:t>
            </a:r>
          </a:p>
          <a:p>
            <a:pPr marL="742950" lvl="1" indent="-285750">
              <a:buFont typeface="Arial" panose="020B0604020202020204" pitchFamily="34" charset="0"/>
              <a:buChar char="•"/>
            </a:pPr>
            <a:r>
              <a:rPr lang="en-US" b="1" dirty="0">
                <a:solidFill>
                  <a:srgbClr val="FF0000"/>
                </a:solidFill>
                <a:latin typeface=" Arial"/>
              </a:rPr>
              <a:t>Results </a:t>
            </a:r>
            <a:r>
              <a:rPr lang="en-US" dirty="0">
                <a:latin typeface=" Arial"/>
              </a:rPr>
              <a:t>in shorter sentences</a:t>
            </a:r>
          </a:p>
          <a:p>
            <a:pPr marL="742950" lvl="1" indent="-285750">
              <a:buFont typeface="Arial" panose="020B0604020202020204" pitchFamily="34" charset="0"/>
              <a:buChar char="•"/>
            </a:pPr>
            <a:r>
              <a:rPr lang="en-US" b="1" dirty="0">
                <a:solidFill>
                  <a:srgbClr val="FF0000"/>
                </a:solidFill>
                <a:latin typeface=" Arial"/>
              </a:rPr>
              <a:t>Passive voice</a:t>
            </a:r>
            <a:r>
              <a:rPr lang="en-US" dirty="0">
                <a:latin typeface=" Arial"/>
              </a:rPr>
              <a:t>:  The test was passed by SGT Jones</a:t>
            </a:r>
          </a:p>
          <a:p>
            <a:pPr marL="742950" lvl="1" indent="-285750">
              <a:buFont typeface="Arial" panose="020B0604020202020204" pitchFamily="34" charset="0"/>
              <a:buChar char="•"/>
            </a:pPr>
            <a:r>
              <a:rPr lang="en-US" b="1" dirty="0">
                <a:solidFill>
                  <a:srgbClr val="FF0000"/>
                </a:solidFill>
                <a:latin typeface=" Arial"/>
              </a:rPr>
              <a:t>Active voice</a:t>
            </a:r>
            <a:r>
              <a:rPr lang="en-US" dirty="0">
                <a:latin typeface=" Arial"/>
              </a:rPr>
              <a:t>:  SGT Jones passed the test.</a:t>
            </a:r>
          </a:p>
        </p:txBody>
      </p:sp>
    </p:spTree>
    <p:extLst>
      <p:ext uri="{BB962C8B-B14F-4D97-AF65-F5344CB8AC3E}">
        <p14:creationId xmlns:p14="http://schemas.microsoft.com/office/powerpoint/2010/main" val="4063081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38"/>
            <a:ext cx="7886700" cy="432950"/>
          </a:xfrm>
        </p:spPr>
        <p:txBody>
          <a:bodyPr>
            <a:normAutofit fontScale="90000"/>
          </a:bodyPr>
          <a:lstStyle/>
          <a:p>
            <a:pPr algn="ctr"/>
            <a:r>
              <a:rPr lang="en-US" dirty="0">
                <a:latin typeface="+mn-lt"/>
              </a:rPr>
              <a:t>Award Write-ups &amp; Levels</a:t>
            </a:r>
          </a:p>
        </p:txBody>
      </p:sp>
      <p:sp>
        <p:nvSpPr>
          <p:cNvPr id="6" name="Text Placeholder 5"/>
          <p:cNvSpPr>
            <a:spLocks noGrp="1"/>
          </p:cNvSpPr>
          <p:nvPr>
            <p:ph type="body" idx="1"/>
          </p:nvPr>
        </p:nvSpPr>
        <p:spPr>
          <a:xfrm>
            <a:off x="528827" y="990600"/>
            <a:ext cx="8086344" cy="5153203"/>
          </a:xfrm>
        </p:spPr>
        <p:txBody>
          <a:bodyPr/>
          <a:lstStyle/>
          <a:p>
            <a:pPr marL="285750" indent="-285750">
              <a:buFont typeface="Arial" panose="020B0604020202020204" pitchFamily="34" charset="0"/>
              <a:buChar char="•"/>
            </a:pPr>
            <a:r>
              <a:rPr lang="en-US" sz="1800" b="1" dirty="0">
                <a:latin typeface=" Arial"/>
              </a:rPr>
              <a:t>Strong write-ups contain:</a:t>
            </a:r>
          </a:p>
          <a:p>
            <a:pPr marL="742950" lvl="1" indent="-285750">
              <a:buFont typeface="Arial" panose="020B0604020202020204" pitchFamily="34" charset="0"/>
              <a:buChar char="•"/>
            </a:pPr>
            <a:endParaRPr lang="en-US" dirty="0">
              <a:latin typeface=" Arial"/>
            </a:endParaRPr>
          </a:p>
          <a:p>
            <a:pPr marL="742950" lvl="1" indent="-285750">
              <a:buFont typeface="Arial" panose="020B0604020202020204" pitchFamily="34" charset="0"/>
              <a:buChar char="•"/>
            </a:pPr>
            <a:r>
              <a:rPr lang="en-US" dirty="0">
                <a:latin typeface=" Arial"/>
              </a:rPr>
              <a:t>Accomplishment with </a:t>
            </a:r>
            <a:r>
              <a:rPr lang="en-US" b="1" dirty="0">
                <a:solidFill>
                  <a:srgbClr val="FF0000"/>
                </a:solidFill>
                <a:latin typeface=" Arial"/>
              </a:rPr>
              <a:t>IMPACT</a:t>
            </a:r>
            <a:r>
              <a:rPr lang="en-US" dirty="0">
                <a:solidFill>
                  <a:srgbClr val="FF0000"/>
                </a:solidFill>
                <a:latin typeface=" Arial"/>
              </a:rPr>
              <a:t> </a:t>
            </a:r>
            <a:r>
              <a:rPr lang="en-US" dirty="0">
                <a:latin typeface=" Arial"/>
              </a:rPr>
              <a:t>(the so what?)</a:t>
            </a:r>
          </a:p>
          <a:p>
            <a:pPr marL="1200150" lvl="2" indent="-285750">
              <a:buFont typeface="Arial" panose="020B0604020202020204" pitchFamily="34" charset="0"/>
              <a:buChar char="•"/>
            </a:pPr>
            <a:r>
              <a:rPr lang="en-US" dirty="0">
                <a:latin typeface=" Arial"/>
              </a:rPr>
              <a:t>Without impact, it’s just a job description</a:t>
            </a:r>
          </a:p>
          <a:p>
            <a:pPr marL="742950" lvl="1" indent="-285750">
              <a:buFont typeface="Arial" panose="020B0604020202020204" pitchFamily="34" charset="0"/>
              <a:buChar char="•"/>
            </a:pPr>
            <a:endParaRPr lang="en-US" dirty="0">
              <a:latin typeface=" Arial"/>
            </a:endParaRPr>
          </a:p>
          <a:p>
            <a:pPr marL="742950" lvl="1" indent="-285750">
              <a:buFont typeface="Arial" panose="020B0604020202020204" pitchFamily="34" charset="0"/>
              <a:buChar char="•"/>
            </a:pPr>
            <a:r>
              <a:rPr lang="en-US" dirty="0">
                <a:latin typeface=" Arial"/>
              </a:rPr>
              <a:t>Level of impact or </a:t>
            </a:r>
            <a:r>
              <a:rPr lang="en-US" b="1" dirty="0">
                <a:solidFill>
                  <a:srgbClr val="FF0000"/>
                </a:solidFill>
                <a:latin typeface=" Arial"/>
              </a:rPr>
              <a:t>SCOPE</a:t>
            </a:r>
            <a:r>
              <a:rPr lang="en-US" dirty="0">
                <a:latin typeface=" Arial"/>
              </a:rPr>
              <a:t> (How big/far-reaching?)</a:t>
            </a:r>
          </a:p>
          <a:p>
            <a:pPr marL="1200150" lvl="2" indent="-285750">
              <a:buFont typeface="Arial" panose="020B0604020202020204" pitchFamily="34" charset="0"/>
              <a:buChar char="•"/>
            </a:pPr>
            <a:r>
              <a:rPr lang="en-US" dirty="0">
                <a:latin typeface=" Arial"/>
              </a:rPr>
              <a:t>Level of impact “should” determine the level of award or rating</a:t>
            </a:r>
          </a:p>
          <a:p>
            <a:pPr marL="742950" lvl="1" indent="-285750">
              <a:buFont typeface="Arial" panose="020B0604020202020204" pitchFamily="34" charset="0"/>
              <a:buChar char="•"/>
            </a:pPr>
            <a:endParaRPr lang="en-US" dirty="0">
              <a:latin typeface=" Arial"/>
            </a:endParaRPr>
          </a:p>
          <a:p>
            <a:pPr marL="742950" lvl="1" indent="-285750">
              <a:buFont typeface="Arial" panose="020B0604020202020204" pitchFamily="34" charset="0"/>
              <a:buChar char="•"/>
            </a:pPr>
            <a:r>
              <a:rPr lang="en-US" b="1" dirty="0">
                <a:solidFill>
                  <a:srgbClr val="FF0000"/>
                </a:solidFill>
                <a:latin typeface=" Arial"/>
              </a:rPr>
              <a:t>QUANTIFIABLE</a:t>
            </a:r>
            <a:r>
              <a:rPr lang="en-US" dirty="0">
                <a:solidFill>
                  <a:srgbClr val="FF0000"/>
                </a:solidFill>
                <a:latin typeface=" Arial"/>
              </a:rPr>
              <a:t> </a:t>
            </a:r>
            <a:r>
              <a:rPr lang="en-US" dirty="0">
                <a:latin typeface=" Arial"/>
              </a:rPr>
              <a:t>or </a:t>
            </a:r>
            <a:r>
              <a:rPr lang="en-US" b="1" dirty="0">
                <a:solidFill>
                  <a:srgbClr val="FF0000"/>
                </a:solidFill>
                <a:latin typeface=" Arial"/>
              </a:rPr>
              <a:t>QUALITATIVE</a:t>
            </a:r>
            <a:r>
              <a:rPr lang="en-US" dirty="0">
                <a:solidFill>
                  <a:srgbClr val="FF0000"/>
                </a:solidFill>
                <a:latin typeface=" Arial"/>
              </a:rPr>
              <a:t> </a:t>
            </a:r>
            <a:r>
              <a:rPr lang="en-US" dirty="0">
                <a:latin typeface=" Arial"/>
              </a:rPr>
              <a:t>content (How much/compared to?)</a:t>
            </a:r>
          </a:p>
          <a:p>
            <a:pPr marL="1200150" lvl="2" indent="-285750">
              <a:buFont typeface="Arial" panose="020B0604020202020204" pitchFamily="34" charset="0"/>
              <a:buChar char="•"/>
            </a:pPr>
            <a:r>
              <a:rPr lang="en-US" dirty="0">
                <a:latin typeface=" Arial"/>
              </a:rPr>
              <a:t>Numbers help highlight level of impact and scope when used correctly</a:t>
            </a:r>
          </a:p>
          <a:p>
            <a:pPr marL="1200150" lvl="2" indent="-285750">
              <a:buFont typeface="Arial" panose="020B0604020202020204" pitchFamily="34" charset="0"/>
              <a:buChar char="•"/>
            </a:pPr>
            <a:r>
              <a:rPr lang="en-US" dirty="0">
                <a:latin typeface=" Arial"/>
              </a:rPr>
              <a:t>Quality work can be described without numbers </a:t>
            </a:r>
          </a:p>
          <a:p>
            <a:pPr lvl="2"/>
            <a:endParaRPr lang="en-US" dirty="0">
              <a:latin typeface=" Arial"/>
            </a:endParaRPr>
          </a:p>
          <a:p>
            <a:pPr marL="285750" indent="-285750">
              <a:buFont typeface="Arial" panose="020B0604020202020204" pitchFamily="34" charset="0"/>
              <a:buChar char="•"/>
            </a:pPr>
            <a:r>
              <a:rPr lang="en-US" sz="1800" dirty="0">
                <a:latin typeface=" Arial"/>
              </a:rPr>
              <a:t>Minimum </a:t>
            </a:r>
            <a:r>
              <a:rPr lang="en-US" sz="1800" b="1" u="sng" dirty="0">
                <a:latin typeface=" Arial"/>
              </a:rPr>
              <a:t>Approving Authority</a:t>
            </a:r>
            <a:r>
              <a:rPr lang="en-US" sz="1800" dirty="0">
                <a:latin typeface=" Arial"/>
              </a:rPr>
              <a:t>:</a:t>
            </a:r>
          </a:p>
          <a:p>
            <a:pPr marL="742950" lvl="1" indent="-285750">
              <a:buFont typeface="Arial" panose="020B0604020202020204" pitchFamily="34" charset="0"/>
              <a:buChar char="•"/>
            </a:pPr>
            <a:r>
              <a:rPr lang="en-US" dirty="0">
                <a:latin typeface=" Arial"/>
              </a:rPr>
              <a:t>AAM – approving authority BN Commander</a:t>
            </a:r>
          </a:p>
          <a:p>
            <a:pPr marL="742950" lvl="1" indent="-285750">
              <a:buFont typeface="Arial" panose="020B0604020202020204" pitchFamily="34" charset="0"/>
              <a:buChar char="•"/>
            </a:pPr>
            <a:r>
              <a:rPr lang="en-US" dirty="0">
                <a:latin typeface=" Arial"/>
              </a:rPr>
              <a:t>ARCOM – approving authority BDE Commander</a:t>
            </a:r>
          </a:p>
          <a:p>
            <a:pPr marL="742950" lvl="1" indent="-285750">
              <a:buFont typeface="Arial" panose="020B0604020202020204" pitchFamily="34" charset="0"/>
              <a:buChar char="•"/>
            </a:pPr>
            <a:r>
              <a:rPr lang="en-US" dirty="0">
                <a:latin typeface=" Arial"/>
              </a:rPr>
              <a:t>MSM – approving authority CG </a:t>
            </a:r>
          </a:p>
          <a:p>
            <a:pPr marL="742950" lvl="1" indent="-285750">
              <a:buFont typeface="Arial" panose="020B0604020202020204" pitchFamily="34" charset="0"/>
              <a:buChar char="•"/>
            </a:pPr>
            <a:r>
              <a:rPr lang="en-US" dirty="0">
                <a:latin typeface=" Arial"/>
              </a:rPr>
              <a:t>LM – approving authority CG (next higher)</a:t>
            </a:r>
          </a:p>
          <a:p>
            <a:pPr lvl="1"/>
            <a:endParaRPr lang="en-US" dirty="0">
              <a:latin typeface=" Arial"/>
            </a:endParaRPr>
          </a:p>
        </p:txBody>
      </p:sp>
    </p:spTree>
    <p:extLst>
      <p:ext uri="{BB962C8B-B14F-4D97-AF65-F5344CB8AC3E}">
        <p14:creationId xmlns:p14="http://schemas.microsoft.com/office/powerpoint/2010/main" val="158855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18955"/>
          </a:xfrm>
        </p:spPr>
        <p:txBody>
          <a:bodyPr>
            <a:normAutofit fontScale="90000"/>
          </a:bodyPr>
          <a:lstStyle/>
          <a:p>
            <a:pPr algn="ctr"/>
            <a:r>
              <a:rPr lang="en-US" dirty="0">
                <a:latin typeface="+mj-lt"/>
              </a:rPr>
              <a:t>Example 1 </a:t>
            </a:r>
          </a:p>
        </p:txBody>
      </p:sp>
      <p:sp>
        <p:nvSpPr>
          <p:cNvPr id="3" name="Content Placeholder 2"/>
          <p:cNvSpPr>
            <a:spLocks noGrp="1"/>
          </p:cNvSpPr>
          <p:nvPr>
            <p:ph idx="1"/>
          </p:nvPr>
        </p:nvSpPr>
        <p:spPr>
          <a:xfrm>
            <a:off x="628650" y="1371600"/>
            <a:ext cx="7886700" cy="2437671"/>
          </a:xfrm>
        </p:spPr>
        <p:txBody>
          <a:bodyPr/>
          <a:lstStyle/>
          <a:p>
            <a:r>
              <a:rPr lang="en-US" sz="2000" dirty="0"/>
              <a:t>____ was responsible for the operation and maintenance of two Standardized Tactical Entry Point (STEP) and three Regional Hub Node (RHN) antennas.  Providing over 180 mission critical satellite links to users throughout nine countries within the CENTCOM AOR. _____ conducted the seamless RIP of three divisions, four brigades and 20 battalions, in direct support of OPERATIONS INHERENT RESOLVE (OIR) and SPARTAN SHIELD (OSS), ensuring all impacted mission critical RHN links remained operational. </a:t>
            </a:r>
          </a:p>
        </p:txBody>
      </p:sp>
      <p:sp>
        <p:nvSpPr>
          <p:cNvPr id="4" name="TextBox 3"/>
          <p:cNvSpPr txBox="1"/>
          <p:nvPr/>
        </p:nvSpPr>
        <p:spPr>
          <a:xfrm>
            <a:off x="1913906" y="5011757"/>
            <a:ext cx="1601088" cy="300082"/>
          </a:xfrm>
          <a:prstGeom prst="rect">
            <a:avLst/>
          </a:prstGeom>
          <a:noFill/>
        </p:spPr>
        <p:txBody>
          <a:bodyPr wrap="square" rtlCol="0">
            <a:spAutoFit/>
          </a:bodyPr>
          <a:lstStyle/>
          <a:p>
            <a:r>
              <a:rPr lang="en-US" sz="1350" dirty="0"/>
              <a:t>Impact (So What?) = </a:t>
            </a:r>
          </a:p>
        </p:txBody>
      </p:sp>
      <p:sp>
        <p:nvSpPr>
          <p:cNvPr id="6" name="TextBox 5"/>
          <p:cNvSpPr txBox="1"/>
          <p:nvPr/>
        </p:nvSpPr>
        <p:spPr>
          <a:xfrm>
            <a:off x="1155994" y="5267141"/>
            <a:ext cx="2434128" cy="300082"/>
          </a:xfrm>
          <a:prstGeom prst="rect">
            <a:avLst/>
          </a:prstGeom>
          <a:noFill/>
        </p:spPr>
        <p:txBody>
          <a:bodyPr wrap="none" rtlCol="0">
            <a:spAutoFit/>
          </a:bodyPr>
          <a:lstStyle/>
          <a:p>
            <a:r>
              <a:rPr lang="en-US" sz="1350" dirty="0"/>
              <a:t>Level (How big/far-reaching?) = </a:t>
            </a:r>
          </a:p>
        </p:txBody>
      </p:sp>
      <p:sp>
        <p:nvSpPr>
          <p:cNvPr id="8" name="TextBox 7"/>
          <p:cNvSpPr txBox="1"/>
          <p:nvPr/>
        </p:nvSpPr>
        <p:spPr>
          <a:xfrm>
            <a:off x="123199" y="5514091"/>
            <a:ext cx="3480825" cy="300082"/>
          </a:xfrm>
          <a:prstGeom prst="rect">
            <a:avLst/>
          </a:prstGeom>
          <a:noFill/>
        </p:spPr>
        <p:txBody>
          <a:bodyPr wrap="none" rtlCol="0">
            <a:spAutoFit/>
          </a:bodyPr>
          <a:lstStyle/>
          <a:p>
            <a:r>
              <a:rPr lang="en-US" sz="1350" dirty="0"/>
              <a:t>Quantity/Quality (How much/compared to?) = </a:t>
            </a:r>
          </a:p>
        </p:txBody>
      </p:sp>
      <p:sp>
        <p:nvSpPr>
          <p:cNvPr id="24" name="TextBox 23"/>
          <p:cNvSpPr txBox="1"/>
          <p:nvPr/>
        </p:nvSpPr>
        <p:spPr>
          <a:xfrm>
            <a:off x="5295565" y="4804591"/>
            <a:ext cx="2464804" cy="646331"/>
          </a:xfrm>
          <a:prstGeom prst="rect">
            <a:avLst/>
          </a:prstGeom>
          <a:noFill/>
        </p:spPr>
        <p:txBody>
          <a:bodyPr wrap="square" rtlCol="0">
            <a:spAutoFit/>
          </a:bodyPr>
          <a:lstStyle/>
          <a:p>
            <a:r>
              <a:rPr lang="en-US" dirty="0"/>
              <a:t>What type award would you recommend?</a:t>
            </a:r>
          </a:p>
        </p:txBody>
      </p:sp>
      <p:sp>
        <p:nvSpPr>
          <p:cNvPr id="25" name="TextBox 24"/>
          <p:cNvSpPr txBox="1"/>
          <p:nvPr/>
        </p:nvSpPr>
        <p:spPr>
          <a:xfrm>
            <a:off x="5220368" y="5476763"/>
            <a:ext cx="2464804" cy="369332"/>
          </a:xfrm>
          <a:prstGeom prst="rect">
            <a:avLst/>
          </a:prstGeom>
          <a:noFill/>
        </p:spPr>
        <p:txBody>
          <a:bodyPr wrap="square" rtlCol="0">
            <a:spAutoFit/>
          </a:bodyPr>
          <a:lstStyle/>
          <a:p>
            <a:pPr algn="ctr"/>
            <a:r>
              <a:rPr lang="en-US" b="1" dirty="0"/>
              <a:t>MSM</a:t>
            </a:r>
          </a:p>
        </p:txBody>
      </p:sp>
      <p:sp>
        <p:nvSpPr>
          <p:cNvPr id="26" name="Rectangle 25"/>
          <p:cNvSpPr/>
          <p:nvPr/>
        </p:nvSpPr>
        <p:spPr>
          <a:xfrm>
            <a:off x="3534915" y="5044708"/>
            <a:ext cx="174950" cy="16795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7" name="Rectangle 26"/>
          <p:cNvSpPr/>
          <p:nvPr/>
        </p:nvSpPr>
        <p:spPr>
          <a:xfrm>
            <a:off x="3530250" y="5305966"/>
            <a:ext cx="174950" cy="16795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8" name="Rectangle 27"/>
          <p:cNvSpPr/>
          <p:nvPr/>
        </p:nvSpPr>
        <p:spPr>
          <a:xfrm>
            <a:off x="3532584" y="5567223"/>
            <a:ext cx="174950" cy="167951"/>
          </a:xfrm>
          <a:prstGeom prst="rect">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p:cNvSpPr/>
          <p:nvPr/>
        </p:nvSpPr>
        <p:spPr>
          <a:xfrm>
            <a:off x="628648" y="1954115"/>
            <a:ext cx="2495551" cy="315124"/>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28649" y="1717983"/>
            <a:ext cx="7474944" cy="213891"/>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391400" y="1395064"/>
            <a:ext cx="381000" cy="320877"/>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851567" y="2623802"/>
            <a:ext cx="3352800" cy="273035"/>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029200" y="2030189"/>
            <a:ext cx="533400" cy="221179"/>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47882" y="2319901"/>
            <a:ext cx="4655711" cy="303901"/>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97117" y="3245895"/>
            <a:ext cx="5498883" cy="237189"/>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14450" y="2913348"/>
            <a:ext cx="5210350" cy="250319"/>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74693" y="1995677"/>
            <a:ext cx="2628900" cy="273562"/>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28648" y="2323720"/>
            <a:ext cx="1504952" cy="257985"/>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52600" y="3548601"/>
            <a:ext cx="5410199" cy="265697"/>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97117" y="2919257"/>
            <a:ext cx="2069883" cy="245023"/>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73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ppt_x"/>
                                          </p:val>
                                        </p:tav>
                                        <p:tav tm="100000">
                                          <p:val>
                                            <p:strVal val="#ppt_x"/>
                                          </p:val>
                                        </p:tav>
                                      </p:tavLst>
                                    </p:anim>
                                    <p:anim calcmode="lin" valueType="num">
                                      <p:cBhvr additive="base">
                                        <p:cTn id="5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heel(1)">
                                      <p:cBhvr>
                                        <p:cTn id="6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animBg="1"/>
      <p:bldP spid="30" grpId="0" animBg="1"/>
      <p:bldP spid="31" grpId="0" animBg="1"/>
      <p:bldP spid="33" grpId="0" animBg="1"/>
      <p:bldP spid="34" grpId="0" animBg="1"/>
      <p:bldP spid="35" grpId="0" animBg="1"/>
      <p:bldP spid="36" grpId="0" animBg="1"/>
      <p:bldP spid="37" grpId="0" animBg="1"/>
      <p:bldP spid="39" grpId="0" animBg="1"/>
      <p:bldP spid="40" grpId="0" animBg="1"/>
      <p:bldP spid="41"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18955"/>
          </a:xfrm>
        </p:spPr>
        <p:txBody>
          <a:bodyPr>
            <a:normAutofit fontScale="90000"/>
          </a:bodyPr>
          <a:lstStyle/>
          <a:p>
            <a:pPr algn="ctr"/>
            <a:r>
              <a:rPr lang="en-US" dirty="0">
                <a:latin typeface="+mj-lt"/>
              </a:rPr>
              <a:t>Example 2 </a:t>
            </a:r>
          </a:p>
        </p:txBody>
      </p:sp>
      <p:sp>
        <p:nvSpPr>
          <p:cNvPr id="3" name="Content Placeholder 2"/>
          <p:cNvSpPr>
            <a:spLocks noGrp="1"/>
          </p:cNvSpPr>
          <p:nvPr>
            <p:ph idx="1"/>
          </p:nvPr>
        </p:nvSpPr>
        <p:spPr>
          <a:xfrm>
            <a:off x="628650" y="1862575"/>
            <a:ext cx="7886700" cy="2437671"/>
          </a:xfrm>
        </p:spPr>
        <p:txBody>
          <a:bodyPr/>
          <a:lstStyle/>
          <a:p>
            <a:r>
              <a:rPr lang="en-US" sz="2000" dirty="0"/>
              <a:t>_____monitored and administered network systems, and software as an S-6 Specialist for the ____ Signal Battalion. ____ ensured that all systems were in compliance with Army Regulation 25-2 and the local Network Enterprise Center policies.  ___ aggressively identified and eliminated system vulnerabilities on a monthly basis. Conducted regular security, vulnerability, and anti-virus scans on 122 network computers and all network devices. Implemented Microsoft Security updates and IAVA updates on a weekly basis.</a:t>
            </a:r>
          </a:p>
        </p:txBody>
      </p:sp>
      <p:sp>
        <p:nvSpPr>
          <p:cNvPr id="13" name="TextBox 12"/>
          <p:cNvSpPr txBox="1"/>
          <p:nvPr/>
        </p:nvSpPr>
        <p:spPr>
          <a:xfrm>
            <a:off x="5295565" y="4804591"/>
            <a:ext cx="2464804" cy="646331"/>
          </a:xfrm>
          <a:prstGeom prst="rect">
            <a:avLst/>
          </a:prstGeom>
          <a:noFill/>
        </p:spPr>
        <p:txBody>
          <a:bodyPr wrap="square" rtlCol="0">
            <a:spAutoFit/>
          </a:bodyPr>
          <a:lstStyle/>
          <a:p>
            <a:r>
              <a:rPr lang="en-US" dirty="0"/>
              <a:t>What type award would you recommend?</a:t>
            </a:r>
          </a:p>
        </p:txBody>
      </p:sp>
      <p:sp>
        <p:nvSpPr>
          <p:cNvPr id="14" name="TextBox 13"/>
          <p:cNvSpPr txBox="1"/>
          <p:nvPr/>
        </p:nvSpPr>
        <p:spPr>
          <a:xfrm>
            <a:off x="5220368" y="5476763"/>
            <a:ext cx="2464804" cy="369332"/>
          </a:xfrm>
          <a:prstGeom prst="rect">
            <a:avLst/>
          </a:prstGeom>
          <a:noFill/>
        </p:spPr>
        <p:txBody>
          <a:bodyPr wrap="square" rtlCol="0">
            <a:spAutoFit/>
          </a:bodyPr>
          <a:lstStyle/>
          <a:p>
            <a:pPr algn="ctr"/>
            <a:r>
              <a:rPr lang="en-US" b="1" dirty="0"/>
              <a:t>AAM</a:t>
            </a:r>
          </a:p>
        </p:txBody>
      </p:sp>
      <p:sp>
        <p:nvSpPr>
          <p:cNvPr id="30" name="TextBox 29"/>
          <p:cNvSpPr txBox="1"/>
          <p:nvPr/>
        </p:nvSpPr>
        <p:spPr>
          <a:xfrm>
            <a:off x="1913906" y="5011757"/>
            <a:ext cx="1601088" cy="300082"/>
          </a:xfrm>
          <a:prstGeom prst="rect">
            <a:avLst/>
          </a:prstGeom>
          <a:noFill/>
        </p:spPr>
        <p:txBody>
          <a:bodyPr wrap="square" rtlCol="0">
            <a:spAutoFit/>
          </a:bodyPr>
          <a:lstStyle/>
          <a:p>
            <a:r>
              <a:rPr lang="en-US" sz="1350" dirty="0"/>
              <a:t>Impact (So What?) = </a:t>
            </a:r>
          </a:p>
        </p:txBody>
      </p:sp>
      <p:sp>
        <p:nvSpPr>
          <p:cNvPr id="31" name="Rectangle 30"/>
          <p:cNvSpPr/>
          <p:nvPr/>
        </p:nvSpPr>
        <p:spPr>
          <a:xfrm>
            <a:off x="3534915" y="5044708"/>
            <a:ext cx="174950" cy="16795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TextBox 31"/>
          <p:cNvSpPr txBox="1"/>
          <p:nvPr/>
        </p:nvSpPr>
        <p:spPr>
          <a:xfrm>
            <a:off x="1155994" y="5267141"/>
            <a:ext cx="2434128" cy="300082"/>
          </a:xfrm>
          <a:prstGeom prst="rect">
            <a:avLst/>
          </a:prstGeom>
          <a:noFill/>
        </p:spPr>
        <p:txBody>
          <a:bodyPr wrap="none" rtlCol="0">
            <a:spAutoFit/>
          </a:bodyPr>
          <a:lstStyle/>
          <a:p>
            <a:r>
              <a:rPr lang="en-US" sz="1350" dirty="0"/>
              <a:t>Level (How big/far-reaching?) = </a:t>
            </a:r>
          </a:p>
        </p:txBody>
      </p:sp>
      <p:sp>
        <p:nvSpPr>
          <p:cNvPr id="33" name="Rectangle 32"/>
          <p:cNvSpPr/>
          <p:nvPr/>
        </p:nvSpPr>
        <p:spPr>
          <a:xfrm>
            <a:off x="3530250" y="5305966"/>
            <a:ext cx="174950" cy="16795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4" name="TextBox 33"/>
          <p:cNvSpPr txBox="1"/>
          <p:nvPr/>
        </p:nvSpPr>
        <p:spPr>
          <a:xfrm>
            <a:off x="123199" y="5514091"/>
            <a:ext cx="3480825" cy="300082"/>
          </a:xfrm>
          <a:prstGeom prst="rect">
            <a:avLst/>
          </a:prstGeom>
          <a:noFill/>
        </p:spPr>
        <p:txBody>
          <a:bodyPr wrap="none" rtlCol="0">
            <a:spAutoFit/>
          </a:bodyPr>
          <a:lstStyle/>
          <a:p>
            <a:r>
              <a:rPr lang="en-US" sz="1350" dirty="0"/>
              <a:t>Quantity/Quality (How much/compared to?) = </a:t>
            </a:r>
          </a:p>
        </p:txBody>
      </p:sp>
      <p:sp>
        <p:nvSpPr>
          <p:cNvPr id="35" name="Rectangle 34"/>
          <p:cNvSpPr/>
          <p:nvPr/>
        </p:nvSpPr>
        <p:spPr>
          <a:xfrm>
            <a:off x="3532584" y="5567223"/>
            <a:ext cx="174950" cy="167951"/>
          </a:xfrm>
          <a:prstGeom prst="rect">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6" name="Rectangle 35"/>
          <p:cNvSpPr/>
          <p:nvPr/>
        </p:nvSpPr>
        <p:spPr>
          <a:xfrm>
            <a:off x="6705600" y="3429000"/>
            <a:ext cx="457200" cy="2337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234046" y="2186437"/>
            <a:ext cx="2675907" cy="28699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74444" y="4936634"/>
            <a:ext cx="1066800" cy="369332"/>
          </a:xfrm>
          <a:prstGeom prst="rect">
            <a:avLst/>
          </a:prstGeom>
          <a:noFill/>
        </p:spPr>
        <p:txBody>
          <a:bodyPr wrap="square" rtlCol="0">
            <a:spAutoFit/>
          </a:bodyPr>
          <a:lstStyle/>
          <a:p>
            <a:r>
              <a:rPr lang="en-US" dirty="0"/>
              <a:t>NONE…</a:t>
            </a:r>
          </a:p>
        </p:txBody>
      </p:sp>
    </p:spTree>
    <p:extLst>
      <p:ext uri="{BB962C8B-B14F-4D97-AF65-F5344CB8AC3E}">
        <p14:creationId xmlns:p14="http://schemas.microsoft.com/office/powerpoint/2010/main" val="109818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000"/>
                                        <p:tgtEl>
                                          <p:spTgt spid="37"/>
                                        </p:tgtEl>
                                      </p:cBhvr>
                                    </p:animEffect>
                                    <p:anim calcmode="lin" valueType="num">
                                      <p:cBhvr>
                                        <p:cTn id="13" dur="2000" fill="hold"/>
                                        <p:tgtEl>
                                          <p:spTgt spid="37"/>
                                        </p:tgtEl>
                                        <p:attrNameLst>
                                          <p:attrName>ppt_w</p:attrName>
                                        </p:attrNameLst>
                                      </p:cBhvr>
                                      <p:tavLst>
                                        <p:tav tm="0" fmla="#ppt_w*sin(2.5*pi*$)">
                                          <p:val>
                                            <p:fltVal val="0"/>
                                          </p:val>
                                        </p:tav>
                                        <p:tav tm="100000">
                                          <p:val>
                                            <p:fltVal val="1"/>
                                          </p:val>
                                        </p:tav>
                                      </p:tavLst>
                                    </p:anim>
                                    <p:anim calcmode="lin" valueType="num">
                                      <p:cBhvr>
                                        <p:cTn id="14"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80">
                                          <p:stCondLst>
                                            <p:cond delay="0"/>
                                          </p:stCondLst>
                                        </p:cTn>
                                        <p:tgtEl>
                                          <p:spTgt spid="36"/>
                                        </p:tgtEl>
                                      </p:cBhvr>
                                    </p:animEffect>
                                    <p:anim calcmode="lin" valueType="num">
                                      <p:cBhvr>
                                        <p:cTn id="2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5" dur="26">
                                          <p:stCondLst>
                                            <p:cond delay="650"/>
                                          </p:stCondLst>
                                        </p:cTn>
                                        <p:tgtEl>
                                          <p:spTgt spid="36"/>
                                        </p:tgtEl>
                                      </p:cBhvr>
                                      <p:to x="100000" y="60000"/>
                                    </p:animScale>
                                    <p:animScale>
                                      <p:cBhvr>
                                        <p:cTn id="26" dur="166" decel="50000">
                                          <p:stCondLst>
                                            <p:cond delay="676"/>
                                          </p:stCondLst>
                                        </p:cTn>
                                        <p:tgtEl>
                                          <p:spTgt spid="36"/>
                                        </p:tgtEl>
                                      </p:cBhvr>
                                      <p:to x="100000" y="100000"/>
                                    </p:animScale>
                                    <p:animScale>
                                      <p:cBhvr>
                                        <p:cTn id="27" dur="26">
                                          <p:stCondLst>
                                            <p:cond delay="1312"/>
                                          </p:stCondLst>
                                        </p:cTn>
                                        <p:tgtEl>
                                          <p:spTgt spid="36"/>
                                        </p:tgtEl>
                                      </p:cBhvr>
                                      <p:to x="100000" y="80000"/>
                                    </p:animScale>
                                    <p:animScale>
                                      <p:cBhvr>
                                        <p:cTn id="28" dur="166" decel="50000">
                                          <p:stCondLst>
                                            <p:cond delay="1338"/>
                                          </p:stCondLst>
                                        </p:cTn>
                                        <p:tgtEl>
                                          <p:spTgt spid="36"/>
                                        </p:tgtEl>
                                      </p:cBhvr>
                                      <p:to x="100000" y="100000"/>
                                    </p:animScale>
                                    <p:animScale>
                                      <p:cBhvr>
                                        <p:cTn id="29" dur="26">
                                          <p:stCondLst>
                                            <p:cond delay="1642"/>
                                          </p:stCondLst>
                                        </p:cTn>
                                        <p:tgtEl>
                                          <p:spTgt spid="36"/>
                                        </p:tgtEl>
                                      </p:cBhvr>
                                      <p:to x="100000" y="90000"/>
                                    </p:animScale>
                                    <p:animScale>
                                      <p:cBhvr>
                                        <p:cTn id="30" dur="166" decel="50000">
                                          <p:stCondLst>
                                            <p:cond delay="1668"/>
                                          </p:stCondLst>
                                        </p:cTn>
                                        <p:tgtEl>
                                          <p:spTgt spid="36"/>
                                        </p:tgtEl>
                                      </p:cBhvr>
                                      <p:to x="100000" y="100000"/>
                                    </p:animScale>
                                    <p:animScale>
                                      <p:cBhvr>
                                        <p:cTn id="31" dur="26">
                                          <p:stCondLst>
                                            <p:cond delay="1808"/>
                                          </p:stCondLst>
                                        </p:cTn>
                                        <p:tgtEl>
                                          <p:spTgt spid="36"/>
                                        </p:tgtEl>
                                      </p:cBhvr>
                                      <p:to x="100000" y="95000"/>
                                    </p:animScale>
                                    <p:animScale>
                                      <p:cBhvr>
                                        <p:cTn id="32" dur="166" decel="50000">
                                          <p:stCondLst>
                                            <p:cond delay="1834"/>
                                          </p:stCondLst>
                                        </p:cTn>
                                        <p:tgtEl>
                                          <p:spTgt spid="3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animBg="1"/>
      <p:bldP spid="37"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78" y="0"/>
            <a:ext cx="7886700" cy="418955"/>
          </a:xfrm>
        </p:spPr>
        <p:txBody>
          <a:bodyPr>
            <a:normAutofit fontScale="90000"/>
          </a:bodyPr>
          <a:lstStyle/>
          <a:p>
            <a:pPr algn="ctr"/>
            <a:r>
              <a:rPr lang="en-US" dirty="0">
                <a:latin typeface="+mj-lt"/>
              </a:rPr>
              <a:t>Example 3 </a:t>
            </a:r>
          </a:p>
        </p:txBody>
      </p:sp>
      <p:sp>
        <p:nvSpPr>
          <p:cNvPr id="3" name="Content Placeholder 2"/>
          <p:cNvSpPr>
            <a:spLocks noGrp="1"/>
          </p:cNvSpPr>
          <p:nvPr>
            <p:ph idx="1"/>
          </p:nvPr>
        </p:nvSpPr>
        <p:spPr>
          <a:xfrm>
            <a:off x="628650" y="1862575"/>
            <a:ext cx="7886700" cy="2437671"/>
          </a:xfrm>
        </p:spPr>
        <p:txBody>
          <a:bodyPr/>
          <a:lstStyle/>
          <a:p>
            <a:r>
              <a:rPr lang="en-US" sz="2000" dirty="0"/>
              <a:t>________ expertly enabled Mission Command on multiple occasions for __ ABCT, in its organic form and as a Combined Joint Task Force with Air Force, Marines, and our NATO allies.  He installed, operated, and maintained these enabling systems, and persevered through multiple integration and coordination challenges.  Ultimately, __________’s efforts led to mission success every time. </a:t>
            </a:r>
          </a:p>
        </p:txBody>
      </p:sp>
      <p:sp>
        <p:nvSpPr>
          <p:cNvPr id="13" name="TextBox 12"/>
          <p:cNvSpPr txBox="1"/>
          <p:nvPr/>
        </p:nvSpPr>
        <p:spPr>
          <a:xfrm>
            <a:off x="5295565" y="4804591"/>
            <a:ext cx="2464804" cy="646331"/>
          </a:xfrm>
          <a:prstGeom prst="rect">
            <a:avLst/>
          </a:prstGeom>
          <a:noFill/>
        </p:spPr>
        <p:txBody>
          <a:bodyPr wrap="square" rtlCol="0">
            <a:spAutoFit/>
          </a:bodyPr>
          <a:lstStyle/>
          <a:p>
            <a:r>
              <a:rPr lang="en-US" dirty="0"/>
              <a:t>What type award would you recommend?</a:t>
            </a:r>
          </a:p>
        </p:txBody>
      </p:sp>
      <p:sp>
        <p:nvSpPr>
          <p:cNvPr id="14" name="TextBox 13"/>
          <p:cNvSpPr txBox="1"/>
          <p:nvPr/>
        </p:nvSpPr>
        <p:spPr>
          <a:xfrm>
            <a:off x="5220368" y="5476763"/>
            <a:ext cx="2464804" cy="369332"/>
          </a:xfrm>
          <a:prstGeom prst="rect">
            <a:avLst/>
          </a:prstGeom>
          <a:noFill/>
        </p:spPr>
        <p:txBody>
          <a:bodyPr wrap="square" rtlCol="0">
            <a:spAutoFit/>
          </a:bodyPr>
          <a:lstStyle/>
          <a:p>
            <a:pPr algn="ctr"/>
            <a:r>
              <a:rPr lang="en-US" b="1" dirty="0"/>
              <a:t>ARCOM</a:t>
            </a:r>
          </a:p>
        </p:txBody>
      </p:sp>
      <p:sp>
        <p:nvSpPr>
          <p:cNvPr id="19" name="TextBox 18"/>
          <p:cNvSpPr txBox="1"/>
          <p:nvPr/>
        </p:nvSpPr>
        <p:spPr>
          <a:xfrm>
            <a:off x="1913906" y="5011757"/>
            <a:ext cx="1601088" cy="300082"/>
          </a:xfrm>
          <a:prstGeom prst="rect">
            <a:avLst/>
          </a:prstGeom>
          <a:noFill/>
        </p:spPr>
        <p:txBody>
          <a:bodyPr wrap="square" rtlCol="0">
            <a:spAutoFit/>
          </a:bodyPr>
          <a:lstStyle/>
          <a:p>
            <a:r>
              <a:rPr lang="en-US" sz="1350" dirty="0"/>
              <a:t>Impact (So What?) = </a:t>
            </a:r>
          </a:p>
        </p:txBody>
      </p:sp>
      <p:sp>
        <p:nvSpPr>
          <p:cNvPr id="21" name="TextBox 20"/>
          <p:cNvSpPr txBox="1"/>
          <p:nvPr/>
        </p:nvSpPr>
        <p:spPr>
          <a:xfrm>
            <a:off x="1155994" y="5267141"/>
            <a:ext cx="2434128" cy="300082"/>
          </a:xfrm>
          <a:prstGeom prst="rect">
            <a:avLst/>
          </a:prstGeom>
          <a:noFill/>
        </p:spPr>
        <p:txBody>
          <a:bodyPr wrap="none" rtlCol="0">
            <a:spAutoFit/>
          </a:bodyPr>
          <a:lstStyle/>
          <a:p>
            <a:r>
              <a:rPr lang="en-US" sz="1350" dirty="0"/>
              <a:t>Level (How big/far-reaching?) = </a:t>
            </a:r>
          </a:p>
        </p:txBody>
      </p:sp>
      <p:sp>
        <p:nvSpPr>
          <p:cNvPr id="29" name="TextBox 28"/>
          <p:cNvSpPr txBox="1"/>
          <p:nvPr/>
        </p:nvSpPr>
        <p:spPr>
          <a:xfrm>
            <a:off x="123199" y="5514091"/>
            <a:ext cx="3480825" cy="300082"/>
          </a:xfrm>
          <a:prstGeom prst="rect">
            <a:avLst/>
          </a:prstGeom>
          <a:noFill/>
        </p:spPr>
        <p:txBody>
          <a:bodyPr wrap="none" rtlCol="0">
            <a:spAutoFit/>
          </a:bodyPr>
          <a:lstStyle/>
          <a:p>
            <a:r>
              <a:rPr lang="en-US" sz="1350" dirty="0"/>
              <a:t>Quantity/Quality (How much/compared to?) = </a:t>
            </a:r>
          </a:p>
        </p:txBody>
      </p:sp>
      <p:sp>
        <p:nvSpPr>
          <p:cNvPr id="31" name="Rectangle 30"/>
          <p:cNvSpPr/>
          <p:nvPr/>
        </p:nvSpPr>
        <p:spPr>
          <a:xfrm>
            <a:off x="3534915" y="5044708"/>
            <a:ext cx="174950" cy="16795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Rectangle 31"/>
          <p:cNvSpPr/>
          <p:nvPr/>
        </p:nvSpPr>
        <p:spPr>
          <a:xfrm>
            <a:off x="3530250" y="5305966"/>
            <a:ext cx="174950" cy="16795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Rectangle 32"/>
          <p:cNvSpPr/>
          <p:nvPr/>
        </p:nvSpPr>
        <p:spPr>
          <a:xfrm>
            <a:off x="3532584" y="5567223"/>
            <a:ext cx="174950" cy="167951"/>
          </a:xfrm>
          <a:prstGeom prst="rect">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7" name="Rectangle 36"/>
          <p:cNvSpPr/>
          <p:nvPr/>
        </p:nvSpPr>
        <p:spPr>
          <a:xfrm>
            <a:off x="914401" y="2164916"/>
            <a:ext cx="7577302" cy="352027"/>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8650" y="2472059"/>
            <a:ext cx="5086350" cy="347225"/>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774444" y="4936634"/>
            <a:ext cx="1066800" cy="369332"/>
          </a:xfrm>
          <a:prstGeom prst="rect">
            <a:avLst/>
          </a:prstGeom>
          <a:noFill/>
        </p:spPr>
        <p:txBody>
          <a:bodyPr wrap="square" rtlCol="0">
            <a:spAutoFit/>
          </a:bodyPr>
          <a:lstStyle/>
          <a:p>
            <a:r>
              <a:rPr lang="en-US" dirty="0"/>
              <a:t>NONE…</a:t>
            </a:r>
          </a:p>
        </p:txBody>
      </p:sp>
      <p:sp>
        <p:nvSpPr>
          <p:cNvPr id="40" name="TextBox 39"/>
          <p:cNvSpPr txBox="1"/>
          <p:nvPr/>
        </p:nvSpPr>
        <p:spPr>
          <a:xfrm>
            <a:off x="3774444" y="5466532"/>
            <a:ext cx="1066800" cy="369332"/>
          </a:xfrm>
          <a:prstGeom prst="rect">
            <a:avLst/>
          </a:prstGeom>
          <a:noFill/>
        </p:spPr>
        <p:txBody>
          <a:bodyPr wrap="square" rtlCol="0">
            <a:spAutoFit/>
          </a:bodyPr>
          <a:lstStyle/>
          <a:p>
            <a:r>
              <a:rPr lang="en-US" dirty="0"/>
              <a:t>NONE…</a:t>
            </a:r>
          </a:p>
        </p:txBody>
      </p:sp>
    </p:spTree>
    <p:extLst>
      <p:ext uri="{BB962C8B-B14F-4D97-AF65-F5344CB8AC3E}">
        <p14:creationId xmlns:p14="http://schemas.microsoft.com/office/powerpoint/2010/main" val="32062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1000" fill="hold"/>
                                        <p:tgtEl>
                                          <p:spTgt spid="38"/>
                                        </p:tgtEl>
                                        <p:attrNameLst>
                                          <p:attrName>ppt_w</p:attrName>
                                        </p:attrNameLst>
                                      </p:cBhvr>
                                      <p:tavLst>
                                        <p:tav tm="0">
                                          <p:val>
                                            <p:fltVal val="0"/>
                                          </p:val>
                                        </p:tav>
                                        <p:tav tm="100000">
                                          <p:val>
                                            <p:strVal val="#ppt_w"/>
                                          </p:val>
                                        </p:tav>
                                      </p:tavLst>
                                    </p:anim>
                                    <p:anim calcmode="lin" valueType="num">
                                      <p:cBhvr>
                                        <p:cTn id="15" dur="1000" fill="hold"/>
                                        <p:tgtEl>
                                          <p:spTgt spid="38"/>
                                        </p:tgtEl>
                                        <p:attrNameLst>
                                          <p:attrName>ppt_h</p:attrName>
                                        </p:attrNameLst>
                                      </p:cBhvr>
                                      <p:tavLst>
                                        <p:tav tm="0">
                                          <p:val>
                                            <p:fltVal val="0"/>
                                          </p:val>
                                        </p:tav>
                                        <p:tav tm="100000">
                                          <p:val>
                                            <p:strVal val="#ppt_h"/>
                                          </p:val>
                                        </p:tav>
                                      </p:tavLst>
                                    </p:anim>
                                    <p:anim calcmode="lin" valueType="num">
                                      <p:cBhvr>
                                        <p:cTn id="16" dur="1000" fill="hold"/>
                                        <p:tgtEl>
                                          <p:spTgt spid="38"/>
                                        </p:tgtEl>
                                        <p:attrNameLst>
                                          <p:attrName>style.rotation</p:attrName>
                                        </p:attrNameLst>
                                      </p:cBhvr>
                                      <p:tavLst>
                                        <p:tav tm="0">
                                          <p:val>
                                            <p:fltVal val="90"/>
                                          </p:val>
                                        </p:tav>
                                        <p:tav tm="100000">
                                          <p:val>
                                            <p:fltVal val="0"/>
                                          </p:val>
                                        </p:tav>
                                      </p:tavLst>
                                    </p:anim>
                                    <p:animEffect transition="in" filter="fade">
                                      <p:cBhvr>
                                        <p:cTn id="17" dur="1000"/>
                                        <p:tgtEl>
                                          <p:spTgt spid="3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1000" fill="hold"/>
                                        <p:tgtEl>
                                          <p:spTgt spid="37"/>
                                        </p:tgtEl>
                                        <p:attrNameLst>
                                          <p:attrName>ppt_w</p:attrName>
                                        </p:attrNameLst>
                                      </p:cBhvr>
                                      <p:tavLst>
                                        <p:tav tm="0">
                                          <p:val>
                                            <p:fltVal val="0"/>
                                          </p:val>
                                        </p:tav>
                                        <p:tav tm="100000">
                                          <p:val>
                                            <p:strVal val="#ppt_w"/>
                                          </p:val>
                                        </p:tav>
                                      </p:tavLst>
                                    </p:anim>
                                    <p:anim calcmode="lin" valueType="num">
                                      <p:cBhvr>
                                        <p:cTn id="21" dur="1000" fill="hold"/>
                                        <p:tgtEl>
                                          <p:spTgt spid="37"/>
                                        </p:tgtEl>
                                        <p:attrNameLst>
                                          <p:attrName>ppt_h</p:attrName>
                                        </p:attrNameLst>
                                      </p:cBhvr>
                                      <p:tavLst>
                                        <p:tav tm="0">
                                          <p:val>
                                            <p:fltVal val="0"/>
                                          </p:val>
                                        </p:tav>
                                        <p:tav tm="100000">
                                          <p:val>
                                            <p:strVal val="#ppt_h"/>
                                          </p:val>
                                        </p:tav>
                                      </p:tavLst>
                                    </p:anim>
                                    <p:anim calcmode="lin" valueType="num">
                                      <p:cBhvr>
                                        <p:cTn id="22" dur="1000" fill="hold"/>
                                        <p:tgtEl>
                                          <p:spTgt spid="37"/>
                                        </p:tgtEl>
                                        <p:attrNameLst>
                                          <p:attrName>style.rotation</p:attrName>
                                        </p:attrNameLst>
                                      </p:cBhvr>
                                      <p:tavLst>
                                        <p:tav tm="0">
                                          <p:val>
                                            <p:fltVal val="90"/>
                                          </p:val>
                                        </p:tav>
                                        <p:tav tm="100000">
                                          <p:val>
                                            <p:fltVal val="0"/>
                                          </p:val>
                                        </p:tav>
                                      </p:tavLst>
                                    </p:anim>
                                    <p:animEffect transition="in" filter="fade">
                                      <p:cBhvr>
                                        <p:cTn id="23" dur="1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80">
                                          <p:stCondLst>
                                            <p:cond delay="0"/>
                                          </p:stCondLst>
                                        </p:cTn>
                                        <p:tgtEl>
                                          <p:spTgt spid="40"/>
                                        </p:tgtEl>
                                      </p:cBhvr>
                                    </p:animEffect>
                                    <p:anim calcmode="lin" valueType="num">
                                      <p:cBhvr>
                                        <p:cTn id="2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4" dur="26">
                                          <p:stCondLst>
                                            <p:cond delay="650"/>
                                          </p:stCondLst>
                                        </p:cTn>
                                        <p:tgtEl>
                                          <p:spTgt spid="40"/>
                                        </p:tgtEl>
                                      </p:cBhvr>
                                      <p:to x="100000" y="60000"/>
                                    </p:animScale>
                                    <p:animScale>
                                      <p:cBhvr>
                                        <p:cTn id="35" dur="166" decel="50000">
                                          <p:stCondLst>
                                            <p:cond delay="676"/>
                                          </p:stCondLst>
                                        </p:cTn>
                                        <p:tgtEl>
                                          <p:spTgt spid="40"/>
                                        </p:tgtEl>
                                      </p:cBhvr>
                                      <p:to x="100000" y="100000"/>
                                    </p:animScale>
                                    <p:animScale>
                                      <p:cBhvr>
                                        <p:cTn id="36" dur="26">
                                          <p:stCondLst>
                                            <p:cond delay="1312"/>
                                          </p:stCondLst>
                                        </p:cTn>
                                        <p:tgtEl>
                                          <p:spTgt spid="40"/>
                                        </p:tgtEl>
                                      </p:cBhvr>
                                      <p:to x="100000" y="80000"/>
                                    </p:animScale>
                                    <p:animScale>
                                      <p:cBhvr>
                                        <p:cTn id="37" dur="166" decel="50000">
                                          <p:stCondLst>
                                            <p:cond delay="1338"/>
                                          </p:stCondLst>
                                        </p:cTn>
                                        <p:tgtEl>
                                          <p:spTgt spid="40"/>
                                        </p:tgtEl>
                                      </p:cBhvr>
                                      <p:to x="100000" y="100000"/>
                                    </p:animScale>
                                    <p:animScale>
                                      <p:cBhvr>
                                        <p:cTn id="38" dur="26">
                                          <p:stCondLst>
                                            <p:cond delay="1642"/>
                                          </p:stCondLst>
                                        </p:cTn>
                                        <p:tgtEl>
                                          <p:spTgt spid="40"/>
                                        </p:tgtEl>
                                      </p:cBhvr>
                                      <p:to x="100000" y="90000"/>
                                    </p:animScale>
                                    <p:animScale>
                                      <p:cBhvr>
                                        <p:cTn id="39" dur="166" decel="50000">
                                          <p:stCondLst>
                                            <p:cond delay="1668"/>
                                          </p:stCondLst>
                                        </p:cTn>
                                        <p:tgtEl>
                                          <p:spTgt spid="40"/>
                                        </p:tgtEl>
                                      </p:cBhvr>
                                      <p:to x="100000" y="100000"/>
                                    </p:animScale>
                                    <p:animScale>
                                      <p:cBhvr>
                                        <p:cTn id="40" dur="26">
                                          <p:stCondLst>
                                            <p:cond delay="1808"/>
                                          </p:stCondLst>
                                        </p:cTn>
                                        <p:tgtEl>
                                          <p:spTgt spid="40"/>
                                        </p:tgtEl>
                                      </p:cBhvr>
                                      <p:to x="100000" y="95000"/>
                                    </p:animScale>
                                    <p:animScale>
                                      <p:cBhvr>
                                        <p:cTn id="41" dur="166" decel="50000">
                                          <p:stCondLst>
                                            <p:cond delay="1834"/>
                                          </p:stCondLst>
                                        </p:cTn>
                                        <p:tgtEl>
                                          <p:spTgt spid="4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animBg="1"/>
      <p:bldP spid="38" grpId="0" animBg="1"/>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39813" y="1143000"/>
            <a:ext cx="7064375" cy="4419600"/>
          </a:xfrm>
          <a:prstGeom prst="roundRect">
            <a:avLst/>
          </a:prstGeom>
          <a:solidFill>
            <a:schemeClr val="accent6">
              <a:lumMod val="75000"/>
            </a:schemeClr>
          </a:solidFill>
          <a:scene3d>
            <a:camera prst="orthographicFront">
              <a:rot lat="0" lon="0" rev="0"/>
            </a:camera>
            <a:lightRig rig="threePt" dir="t">
              <a:rot lat="0" lon="0" rev="19800000"/>
            </a:lightRig>
          </a:scene3d>
          <a:sp3d prstMaterial="flat">
            <a:bevelT w="82550" h="57150" prst="slope"/>
          </a:sp3d>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chemeClr val="tx1"/>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The NCOER begins with counseling </a:t>
            </a:r>
          </a:p>
          <a:p>
            <a:pPr lvl="1" fontAlgn="auto">
              <a:buClr>
                <a:schemeClr val="tx1"/>
              </a:buClr>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Initial (</a:t>
            </a:r>
            <a:r>
              <a:rPr lang="en-US" sz="1400" b="1" dirty="0">
                <a:solidFill>
                  <a:schemeClr val="tx1"/>
                </a:solidFill>
                <a:latin typeface="Arial" panose="020B0604020202020204" pitchFamily="34" charset="0"/>
                <a:cs typeface="Arial" panose="020B0604020202020204" pitchFamily="34" charset="0"/>
              </a:rPr>
              <a:t>providing rated NCO rater and senior rater support forms</a:t>
            </a:r>
            <a:r>
              <a:rPr lang="en-US" sz="1400" dirty="0">
                <a:solidFill>
                  <a:schemeClr val="tx1"/>
                </a:solidFill>
                <a:latin typeface="Arial" panose="020B0604020202020204" pitchFamily="34" charset="0"/>
                <a:cs typeface="Arial" panose="020B0604020202020204" pitchFamily="34" charset="0"/>
              </a:rPr>
              <a:t>)</a:t>
            </a:r>
          </a:p>
          <a:p>
            <a:pPr lvl="1" fontAlgn="auto">
              <a:buClr>
                <a:schemeClr val="tx1"/>
              </a:buClr>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Quarterly</a:t>
            </a:r>
          </a:p>
          <a:p>
            <a:pPr lvl="1" fontAlgn="auto">
              <a:buClr>
                <a:schemeClr val="tx1"/>
              </a:buClr>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Event specific (failures, accomplishments)</a:t>
            </a:r>
          </a:p>
          <a:p>
            <a:pPr fontAlgn="auto">
              <a:buClr>
                <a:schemeClr val="tx1"/>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Deliberate process</a:t>
            </a:r>
          </a:p>
          <a:p>
            <a:pPr lvl="1" fontAlgn="auto">
              <a:buClr>
                <a:schemeClr val="tx1"/>
              </a:buClr>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Schedule time </a:t>
            </a:r>
          </a:p>
          <a:p>
            <a:pPr lvl="1" fontAlgn="auto">
              <a:buClr>
                <a:schemeClr val="tx1"/>
              </a:buClr>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Notify Soldier for review &amp; input</a:t>
            </a:r>
          </a:p>
          <a:p>
            <a:pPr lvl="1" fontAlgn="auto">
              <a:buClr>
                <a:schemeClr val="tx1"/>
              </a:buClr>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Merit based document</a:t>
            </a:r>
          </a:p>
          <a:p>
            <a:pPr fontAlgn="auto">
              <a:buClr>
                <a:schemeClr val="tx1"/>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Remember your audience</a:t>
            </a:r>
          </a:p>
          <a:p>
            <a:pPr lvl="1" fontAlgn="auto">
              <a:buClr>
                <a:schemeClr val="tx1"/>
              </a:buClr>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Leadership</a:t>
            </a:r>
          </a:p>
          <a:p>
            <a:pPr lvl="1" fontAlgn="auto">
              <a:buClr>
                <a:schemeClr val="tx1"/>
              </a:buClr>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Branch managers</a:t>
            </a:r>
          </a:p>
          <a:p>
            <a:pPr lvl="1" fontAlgn="auto">
              <a:buClr>
                <a:schemeClr val="tx1"/>
              </a:buClr>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DA Centralized Boards </a:t>
            </a:r>
          </a:p>
          <a:p>
            <a:pPr lvl="1" fontAlgn="auto">
              <a:buClr>
                <a:schemeClr val="tx1"/>
              </a:buClr>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Proponent Managers</a:t>
            </a:r>
          </a:p>
          <a:p>
            <a:pPr fontAlgn="auto">
              <a:buClr>
                <a:schemeClr val="tx1"/>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 Consider impact on the NCO’s career </a:t>
            </a:r>
          </a:p>
        </p:txBody>
      </p:sp>
    </p:spTree>
    <p:extLst>
      <p:ext uri="{BB962C8B-B14F-4D97-AF65-F5344CB8AC3E}">
        <p14:creationId xmlns:p14="http://schemas.microsoft.com/office/powerpoint/2010/main" val="131232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5"/>
            <a:ext cx="7886700" cy="418955"/>
          </a:xfrm>
        </p:spPr>
        <p:txBody>
          <a:bodyPr>
            <a:normAutofit fontScale="90000"/>
          </a:bodyPr>
          <a:lstStyle/>
          <a:p>
            <a:pPr algn="ctr"/>
            <a:r>
              <a:rPr lang="en-US" dirty="0">
                <a:latin typeface="+mj-lt"/>
              </a:rPr>
              <a:t>Example 4 </a:t>
            </a:r>
          </a:p>
        </p:txBody>
      </p:sp>
      <p:sp>
        <p:nvSpPr>
          <p:cNvPr id="3" name="Content Placeholder 2"/>
          <p:cNvSpPr>
            <a:spLocks noGrp="1"/>
          </p:cNvSpPr>
          <p:nvPr>
            <p:ph idx="1"/>
          </p:nvPr>
        </p:nvSpPr>
        <p:spPr>
          <a:xfrm>
            <a:off x="628650" y="1862575"/>
            <a:ext cx="7886700" cy="2437671"/>
          </a:xfrm>
        </p:spPr>
        <p:txBody>
          <a:bodyPr/>
          <a:lstStyle/>
          <a:p>
            <a:r>
              <a:rPr lang="en-US" sz="2000" dirty="0"/>
              <a:t>____ directly enabled the _BCT, ___ Brigade Support Battalion to achieve a 95% operational readiness rate by establishing the standard for Unit Level Logistics System-Ground (ULLS-G) and Unit Level Logistics System-S4 (ULLS-S4) conversions. His efforts not only led to success for the brigade, but that system was later implemented by the division to establish an overall 98% operational readiness during its NTC rotation.</a:t>
            </a:r>
          </a:p>
        </p:txBody>
      </p:sp>
      <p:sp>
        <p:nvSpPr>
          <p:cNvPr id="16" name="TextBox 15"/>
          <p:cNvSpPr txBox="1"/>
          <p:nvPr/>
        </p:nvSpPr>
        <p:spPr>
          <a:xfrm>
            <a:off x="5295565" y="4804591"/>
            <a:ext cx="2464804" cy="646331"/>
          </a:xfrm>
          <a:prstGeom prst="rect">
            <a:avLst/>
          </a:prstGeom>
          <a:noFill/>
        </p:spPr>
        <p:txBody>
          <a:bodyPr wrap="square" rtlCol="0">
            <a:spAutoFit/>
          </a:bodyPr>
          <a:lstStyle/>
          <a:p>
            <a:r>
              <a:rPr lang="en-US" dirty="0"/>
              <a:t>What type award would you recommend?</a:t>
            </a:r>
          </a:p>
        </p:txBody>
      </p:sp>
      <p:sp>
        <p:nvSpPr>
          <p:cNvPr id="17" name="TextBox 16"/>
          <p:cNvSpPr txBox="1"/>
          <p:nvPr/>
        </p:nvSpPr>
        <p:spPr>
          <a:xfrm>
            <a:off x="5220368" y="5476763"/>
            <a:ext cx="2464804" cy="369332"/>
          </a:xfrm>
          <a:prstGeom prst="rect">
            <a:avLst/>
          </a:prstGeom>
          <a:noFill/>
        </p:spPr>
        <p:txBody>
          <a:bodyPr wrap="square" rtlCol="0">
            <a:spAutoFit/>
          </a:bodyPr>
          <a:lstStyle/>
          <a:p>
            <a:pPr algn="ctr"/>
            <a:r>
              <a:rPr lang="en-US" b="1" dirty="0"/>
              <a:t>MSM</a:t>
            </a:r>
          </a:p>
        </p:txBody>
      </p:sp>
      <p:sp>
        <p:nvSpPr>
          <p:cNvPr id="18" name="TextBox 17"/>
          <p:cNvSpPr txBox="1"/>
          <p:nvPr/>
        </p:nvSpPr>
        <p:spPr>
          <a:xfrm>
            <a:off x="1913906" y="5011757"/>
            <a:ext cx="1601088" cy="300082"/>
          </a:xfrm>
          <a:prstGeom prst="rect">
            <a:avLst/>
          </a:prstGeom>
          <a:noFill/>
        </p:spPr>
        <p:txBody>
          <a:bodyPr wrap="square" rtlCol="0">
            <a:spAutoFit/>
          </a:bodyPr>
          <a:lstStyle/>
          <a:p>
            <a:r>
              <a:rPr lang="en-US" sz="1350" dirty="0"/>
              <a:t>Impact (So What?) = </a:t>
            </a:r>
          </a:p>
        </p:txBody>
      </p:sp>
      <p:sp>
        <p:nvSpPr>
          <p:cNvPr id="20" name="TextBox 19"/>
          <p:cNvSpPr txBox="1"/>
          <p:nvPr/>
        </p:nvSpPr>
        <p:spPr>
          <a:xfrm>
            <a:off x="1155994" y="5267141"/>
            <a:ext cx="2434128" cy="300082"/>
          </a:xfrm>
          <a:prstGeom prst="rect">
            <a:avLst/>
          </a:prstGeom>
          <a:noFill/>
        </p:spPr>
        <p:txBody>
          <a:bodyPr wrap="none" rtlCol="0">
            <a:spAutoFit/>
          </a:bodyPr>
          <a:lstStyle/>
          <a:p>
            <a:r>
              <a:rPr lang="en-US" sz="1350" dirty="0"/>
              <a:t>Level (How big/far-reaching?) = </a:t>
            </a:r>
          </a:p>
        </p:txBody>
      </p:sp>
      <p:sp>
        <p:nvSpPr>
          <p:cNvPr id="29" name="TextBox 28"/>
          <p:cNvSpPr txBox="1"/>
          <p:nvPr/>
        </p:nvSpPr>
        <p:spPr>
          <a:xfrm>
            <a:off x="123199" y="5514091"/>
            <a:ext cx="3480825" cy="300082"/>
          </a:xfrm>
          <a:prstGeom prst="rect">
            <a:avLst/>
          </a:prstGeom>
          <a:noFill/>
        </p:spPr>
        <p:txBody>
          <a:bodyPr wrap="none" rtlCol="0">
            <a:spAutoFit/>
          </a:bodyPr>
          <a:lstStyle/>
          <a:p>
            <a:r>
              <a:rPr lang="en-US" sz="1350" dirty="0"/>
              <a:t>Quantity/Quality (How much/compared to?) = </a:t>
            </a:r>
          </a:p>
        </p:txBody>
      </p:sp>
      <p:sp>
        <p:nvSpPr>
          <p:cNvPr id="31" name="Rectangle 30"/>
          <p:cNvSpPr/>
          <p:nvPr/>
        </p:nvSpPr>
        <p:spPr>
          <a:xfrm>
            <a:off x="3534915" y="5044708"/>
            <a:ext cx="174950" cy="16795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Rectangle 31"/>
          <p:cNvSpPr/>
          <p:nvPr/>
        </p:nvSpPr>
        <p:spPr>
          <a:xfrm>
            <a:off x="3530250" y="5305966"/>
            <a:ext cx="174950" cy="16795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Rectangle 32"/>
          <p:cNvSpPr/>
          <p:nvPr/>
        </p:nvSpPr>
        <p:spPr>
          <a:xfrm>
            <a:off x="3532584" y="5567223"/>
            <a:ext cx="174950" cy="167951"/>
          </a:xfrm>
          <a:prstGeom prst="rect">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4" name="Rectangle 33"/>
          <p:cNvSpPr/>
          <p:nvPr/>
        </p:nvSpPr>
        <p:spPr>
          <a:xfrm>
            <a:off x="5398168" y="3408867"/>
            <a:ext cx="2831431" cy="257979"/>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3400" y="3421914"/>
            <a:ext cx="3304557" cy="244932"/>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9676" y="2201562"/>
            <a:ext cx="4735889" cy="315382"/>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91865" y="3701166"/>
            <a:ext cx="1160736" cy="413634"/>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57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80">
                                          <p:stCondLst>
                                            <p:cond delay="0"/>
                                          </p:stCondLst>
                                        </p:cTn>
                                        <p:tgtEl>
                                          <p:spTgt spid="35"/>
                                        </p:tgtEl>
                                      </p:cBhvr>
                                    </p:animEffect>
                                    <p:anim calcmode="lin" valueType="num">
                                      <p:cBhvr>
                                        <p:cTn id="1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0" dur="26">
                                          <p:stCondLst>
                                            <p:cond delay="650"/>
                                          </p:stCondLst>
                                        </p:cTn>
                                        <p:tgtEl>
                                          <p:spTgt spid="35"/>
                                        </p:tgtEl>
                                      </p:cBhvr>
                                      <p:to x="100000" y="60000"/>
                                    </p:animScale>
                                    <p:animScale>
                                      <p:cBhvr>
                                        <p:cTn id="21" dur="166" decel="50000">
                                          <p:stCondLst>
                                            <p:cond delay="676"/>
                                          </p:stCondLst>
                                        </p:cTn>
                                        <p:tgtEl>
                                          <p:spTgt spid="35"/>
                                        </p:tgtEl>
                                      </p:cBhvr>
                                      <p:to x="100000" y="100000"/>
                                    </p:animScale>
                                    <p:animScale>
                                      <p:cBhvr>
                                        <p:cTn id="22" dur="26">
                                          <p:stCondLst>
                                            <p:cond delay="1312"/>
                                          </p:stCondLst>
                                        </p:cTn>
                                        <p:tgtEl>
                                          <p:spTgt spid="35"/>
                                        </p:tgtEl>
                                      </p:cBhvr>
                                      <p:to x="100000" y="80000"/>
                                    </p:animScale>
                                    <p:animScale>
                                      <p:cBhvr>
                                        <p:cTn id="23" dur="166" decel="50000">
                                          <p:stCondLst>
                                            <p:cond delay="1338"/>
                                          </p:stCondLst>
                                        </p:cTn>
                                        <p:tgtEl>
                                          <p:spTgt spid="35"/>
                                        </p:tgtEl>
                                      </p:cBhvr>
                                      <p:to x="100000" y="100000"/>
                                    </p:animScale>
                                    <p:animScale>
                                      <p:cBhvr>
                                        <p:cTn id="24" dur="26">
                                          <p:stCondLst>
                                            <p:cond delay="1642"/>
                                          </p:stCondLst>
                                        </p:cTn>
                                        <p:tgtEl>
                                          <p:spTgt spid="35"/>
                                        </p:tgtEl>
                                      </p:cBhvr>
                                      <p:to x="100000" y="90000"/>
                                    </p:animScale>
                                    <p:animScale>
                                      <p:cBhvr>
                                        <p:cTn id="25" dur="166" decel="50000">
                                          <p:stCondLst>
                                            <p:cond delay="1668"/>
                                          </p:stCondLst>
                                        </p:cTn>
                                        <p:tgtEl>
                                          <p:spTgt spid="35"/>
                                        </p:tgtEl>
                                      </p:cBhvr>
                                      <p:to x="100000" y="100000"/>
                                    </p:animScale>
                                    <p:animScale>
                                      <p:cBhvr>
                                        <p:cTn id="26" dur="26">
                                          <p:stCondLst>
                                            <p:cond delay="1808"/>
                                          </p:stCondLst>
                                        </p:cTn>
                                        <p:tgtEl>
                                          <p:spTgt spid="35"/>
                                        </p:tgtEl>
                                      </p:cBhvr>
                                      <p:to x="100000" y="95000"/>
                                    </p:animScale>
                                    <p:animScale>
                                      <p:cBhvr>
                                        <p:cTn id="27" dur="166" decel="50000">
                                          <p:stCondLst>
                                            <p:cond delay="1834"/>
                                          </p:stCondLst>
                                        </p:cTn>
                                        <p:tgtEl>
                                          <p:spTgt spid="3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2000"/>
                                        <p:tgtEl>
                                          <p:spTgt spid="34"/>
                                        </p:tgtEl>
                                      </p:cBhvr>
                                    </p:animEffect>
                                    <p:anim calcmode="lin" valueType="num">
                                      <p:cBhvr>
                                        <p:cTn id="33" dur="2000" fill="hold"/>
                                        <p:tgtEl>
                                          <p:spTgt spid="34"/>
                                        </p:tgtEl>
                                        <p:attrNameLst>
                                          <p:attrName>ppt_w</p:attrName>
                                        </p:attrNameLst>
                                      </p:cBhvr>
                                      <p:tavLst>
                                        <p:tav tm="0" fmla="#ppt_w*sin(2.5*pi*$)">
                                          <p:val>
                                            <p:fltVal val="0"/>
                                          </p:val>
                                        </p:tav>
                                        <p:tav tm="100000">
                                          <p:val>
                                            <p:fltVal val="1"/>
                                          </p:val>
                                        </p:tav>
                                      </p:tavLst>
                                    </p:anim>
                                    <p:anim calcmode="lin" valueType="num">
                                      <p:cBhvr>
                                        <p:cTn id="34" dur="2000" fill="hold"/>
                                        <p:tgtEl>
                                          <p:spTgt spid="3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000"/>
                                        <p:tgtEl>
                                          <p:spTgt spid="37"/>
                                        </p:tgtEl>
                                      </p:cBhvr>
                                    </p:animEffect>
                                    <p:anim calcmode="lin" valueType="num">
                                      <p:cBhvr>
                                        <p:cTn id="38" dur="2000" fill="hold"/>
                                        <p:tgtEl>
                                          <p:spTgt spid="37"/>
                                        </p:tgtEl>
                                        <p:attrNameLst>
                                          <p:attrName>ppt_w</p:attrName>
                                        </p:attrNameLst>
                                      </p:cBhvr>
                                      <p:tavLst>
                                        <p:tav tm="0" fmla="#ppt_w*sin(2.5*pi*$)">
                                          <p:val>
                                            <p:fltVal val="0"/>
                                          </p:val>
                                        </p:tav>
                                        <p:tav tm="100000">
                                          <p:val>
                                            <p:fltVal val="1"/>
                                          </p:val>
                                        </p:tav>
                                      </p:tavLst>
                                    </p:anim>
                                    <p:anim calcmode="lin" valueType="num">
                                      <p:cBhvr>
                                        <p:cTn id="39"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anim calcmode="lin" valueType="num">
                                      <p:cBhvr>
                                        <p:cTn id="45" dur="2000" fill="hold"/>
                                        <p:tgtEl>
                                          <p:spTgt spid="17"/>
                                        </p:tgtEl>
                                        <p:attrNameLst>
                                          <p:attrName>ppt_w</p:attrName>
                                        </p:attrNameLst>
                                      </p:cBhvr>
                                      <p:tavLst>
                                        <p:tav tm="0" fmla="#ppt_w*sin(2.5*pi*$)">
                                          <p:val>
                                            <p:fltVal val="0"/>
                                          </p:val>
                                        </p:tav>
                                        <p:tav tm="100000">
                                          <p:val>
                                            <p:fltVal val="1"/>
                                          </p:val>
                                        </p:tav>
                                      </p:tavLst>
                                    </p:anim>
                                    <p:anim calcmode="lin" valueType="num">
                                      <p:cBhvr>
                                        <p:cTn id="4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animBg="1"/>
      <p:bldP spid="35" grpId="0"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38"/>
            <a:ext cx="7886700" cy="432950"/>
          </a:xfrm>
        </p:spPr>
        <p:txBody>
          <a:bodyPr>
            <a:normAutofit fontScale="90000"/>
          </a:bodyPr>
          <a:lstStyle/>
          <a:p>
            <a:pPr algn="ctr"/>
            <a:r>
              <a:rPr lang="en-US" dirty="0">
                <a:latin typeface="+mn-lt"/>
              </a:rPr>
              <a:t>Memorandums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3813" y="486788"/>
            <a:ext cx="4736372" cy="6129703"/>
          </a:xfrm>
          <a:prstGeom prst="rect">
            <a:avLst/>
          </a:prstGeom>
        </p:spPr>
      </p:pic>
    </p:spTree>
    <p:extLst>
      <p:ext uri="{BB962C8B-B14F-4D97-AF65-F5344CB8AC3E}">
        <p14:creationId xmlns:p14="http://schemas.microsoft.com/office/powerpoint/2010/main" val="112670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38"/>
            <a:ext cx="7886700" cy="432950"/>
          </a:xfrm>
        </p:spPr>
        <p:txBody>
          <a:bodyPr>
            <a:normAutofit fontScale="90000"/>
          </a:bodyPr>
          <a:lstStyle/>
          <a:p>
            <a:pPr algn="ctr"/>
            <a:r>
              <a:rPr lang="en-US" dirty="0">
                <a:latin typeface="+mn-lt"/>
              </a:rPr>
              <a:t>Electronic Mail</a:t>
            </a:r>
          </a:p>
        </p:txBody>
      </p:sp>
      <p:sp>
        <p:nvSpPr>
          <p:cNvPr id="6" name="Text Placeholder 5"/>
          <p:cNvSpPr>
            <a:spLocks noGrp="1"/>
          </p:cNvSpPr>
          <p:nvPr>
            <p:ph type="body" idx="1"/>
          </p:nvPr>
        </p:nvSpPr>
        <p:spPr>
          <a:xfrm>
            <a:off x="685800" y="1219200"/>
            <a:ext cx="8086344" cy="4800600"/>
          </a:xfrm>
        </p:spPr>
        <p:txBody>
          <a:bodyPr/>
          <a:lstStyle/>
          <a:p>
            <a:pPr marL="285750" indent="-285750">
              <a:buFont typeface="Arial" panose="020B0604020202020204" pitchFamily="34" charset="0"/>
              <a:buChar char="•"/>
            </a:pPr>
            <a:r>
              <a:rPr lang="en-US" sz="1800" dirty="0">
                <a:latin typeface=" Arial"/>
              </a:rPr>
              <a:t>Know who you are sending an email to</a:t>
            </a:r>
          </a:p>
          <a:p>
            <a:pPr marL="285750" indent="-285750">
              <a:buFont typeface="Arial" panose="020B0604020202020204" pitchFamily="34" charset="0"/>
              <a:buChar char="•"/>
            </a:pPr>
            <a:endParaRPr lang="en-US" sz="1800" dirty="0">
              <a:latin typeface=" Arial"/>
            </a:endParaRPr>
          </a:p>
          <a:p>
            <a:pPr marL="285750" indent="-285750" algn="l">
              <a:buFont typeface="Arial" panose="020B0604020202020204" pitchFamily="34" charset="0"/>
              <a:buChar char="•"/>
            </a:pPr>
            <a:r>
              <a:rPr lang="en-US" sz="1800" dirty="0"/>
              <a:t>Think twice before using “reply all”</a:t>
            </a:r>
          </a:p>
          <a:p>
            <a:pPr algn="l"/>
            <a:endParaRPr lang="en-US" sz="1800" dirty="0"/>
          </a:p>
          <a:p>
            <a:pPr marL="285750" indent="-285750" algn="l">
              <a:buFont typeface="Arial" panose="020B0604020202020204" pitchFamily="34" charset="0"/>
              <a:buChar char="•"/>
            </a:pPr>
            <a:r>
              <a:rPr lang="en-US" sz="1800" dirty="0"/>
              <a:t>Digitally sign an email if you have attachments, links, etc. in it</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Encrypt an email if it has FOUO, PII, other sensitive information</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Do not put PII or other sensitive information in the subject line</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Auto replies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Electronic messages generated by Army personnel (military and civilian) in their official capacity will not contain slogans, quotes, or other personalized information as part of the individual sender's signature block. </a:t>
            </a:r>
          </a:p>
          <a:p>
            <a:pPr marL="285750" indent="-285750">
              <a:buFont typeface="Arial" panose="020B0604020202020204" pitchFamily="34" charset="0"/>
              <a:buChar char="•"/>
            </a:pPr>
            <a:endParaRPr lang="en-US" sz="1800" dirty="0">
              <a:latin typeface=" Arial"/>
            </a:endParaRPr>
          </a:p>
        </p:txBody>
      </p:sp>
    </p:spTree>
    <p:extLst>
      <p:ext uri="{BB962C8B-B14F-4D97-AF65-F5344CB8AC3E}">
        <p14:creationId xmlns:p14="http://schemas.microsoft.com/office/powerpoint/2010/main" val="286645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432950"/>
          </a:xfrm>
        </p:spPr>
        <p:txBody>
          <a:bodyPr>
            <a:normAutofit fontScale="90000"/>
          </a:bodyPr>
          <a:lstStyle/>
          <a:p>
            <a:pPr algn="ctr"/>
            <a:r>
              <a:rPr lang="en-US" dirty="0">
                <a:latin typeface="+mj-lt"/>
              </a:rPr>
              <a:t>Final Thoughts</a:t>
            </a:r>
          </a:p>
        </p:txBody>
      </p:sp>
      <p:sp>
        <p:nvSpPr>
          <p:cNvPr id="5" name="Text Placeholder 4"/>
          <p:cNvSpPr>
            <a:spLocks noGrp="1"/>
          </p:cNvSpPr>
          <p:nvPr>
            <p:ph type="body" idx="1"/>
          </p:nvPr>
        </p:nvSpPr>
        <p:spPr>
          <a:xfrm>
            <a:off x="528826" y="1476197"/>
            <a:ext cx="8157974" cy="1482725"/>
          </a:xfrm>
        </p:spPr>
        <p:txBody>
          <a:bodyPr/>
          <a:lstStyle/>
          <a:p>
            <a:pPr marL="285750" indent="-285750" algn="l">
              <a:buFont typeface="Arial" panose="020B0604020202020204" pitchFamily="34" charset="0"/>
              <a:buChar char="•"/>
            </a:pPr>
            <a:r>
              <a:rPr lang="en-US" sz="1800" dirty="0"/>
              <a:t>Prior to selecting the award type, write the four bullets, then go back and read the award. The impact, scope, and quantification and/or quality of achievement/service should determine the type of award; NOT rank or position.</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Prior to checking the boxes on an NCOER, complete the bullets and comments.  Go back and assess the NCO appropriately based on what is written.</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Keep a copy of the publications referenced here handy</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Create templates that are correct, and use them</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Know who your audience is</a:t>
            </a:r>
          </a:p>
          <a:p>
            <a:endParaRPr lang="en-US" sz="1800" dirty="0"/>
          </a:p>
        </p:txBody>
      </p:sp>
    </p:spTree>
    <p:extLst>
      <p:ext uri="{BB962C8B-B14F-4D97-AF65-F5344CB8AC3E}">
        <p14:creationId xmlns:p14="http://schemas.microsoft.com/office/powerpoint/2010/main" val="2325299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6329"/>
            <a:ext cx="7886700" cy="432950"/>
          </a:xfrm>
        </p:spPr>
        <p:txBody>
          <a:bodyPr>
            <a:normAutofit fontScale="90000"/>
          </a:bodyPr>
          <a:lstStyle/>
          <a:p>
            <a:pPr algn="ctr"/>
            <a:r>
              <a:rPr lang="en-US" dirty="0">
                <a:latin typeface="+mn-lt"/>
              </a:rPr>
              <a:t>References</a:t>
            </a:r>
          </a:p>
        </p:txBody>
      </p:sp>
      <p:sp>
        <p:nvSpPr>
          <p:cNvPr id="3" name="Text Placeholder 2"/>
          <p:cNvSpPr>
            <a:spLocks noGrp="1"/>
          </p:cNvSpPr>
          <p:nvPr>
            <p:ph type="body" idx="1"/>
          </p:nvPr>
        </p:nvSpPr>
        <p:spPr>
          <a:xfrm>
            <a:off x="528827" y="2022475"/>
            <a:ext cx="8086344" cy="1711325"/>
          </a:xfrm>
        </p:spPr>
        <p:txBody>
          <a:bodyPr/>
          <a:lstStyle/>
          <a:p>
            <a:pPr marL="285750" indent="-285750">
              <a:buFont typeface="Arial" panose="020B0604020202020204" pitchFamily="34" charset="0"/>
              <a:buChar char="•"/>
            </a:pPr>
            <a:r>
              <a:rPr lang="en-US" sz="1800" dirty="0">
                <a:latin typeface=" Arial"/>
              </a:rPr>
              <a:t>AR 25-50 Preparing and managing correspondence (2013)</a:t>
            </a:r>
          </a:p>
          <a:p>
            <a:pPr marL="285750" indent="-285750">
              <a:buFont typeface="Arial" panose="020B0604020202020204" pitchFamily="34" charset="0"/>
              <a:buChar char="•"/>
            </a:pPr>
            <a:r>
              <a:rPr lang="en-US" sz="1800" dirty="0">
                <a:latin typeface=" Arial"/>
              </a:rPr>
              <a:t>AR 25-1 Army Information Technology (2019)</a:t>
            </a:r>
          </a:p>
          <a:p>
            <a:pPr marL="285750" indent="-285750">
              <a:buFont typeface="Arial" panose="020B0604020202020204" pitchFamily="34" charset="0"/>
              <a:buChar char="•"/>
            </a:pPr>
            <a:r>
              <a:rPr lang="en-US" sz="1800" dirty="0">
                <a:latin typeface=" Arial"/>
              </a:rPr>
              <a:t>AR 600-8-22 Military Awards (2019)</a:t>
            </a:r>
          </a:p>
          <a:p>
            <a:pPr marL="285750" indent="-285750">
              <a:buFont typeface="Arial" panose="020B0604020202020204" pitchFamily="34" charset="0"/>
              <a:buChar char="•"/>
            </a:pPr>
            <a:r>
              <a:rPr lang="en-US" sz="1800" dirty="0">
                <a:latin typeface=" Arial"/>
              </a:rPr>
              <a:t>AR 623-3 Evaluation Reporting System (2019)</a:t>
            </a:r>
          </a:p>
          <a:p>
            <a:pPr marL="285750" indent="-285750">
              <a:buFont typeface="Arial" panose="020B0604020202020204" pitchFamily="34" charset="0"/>
              <a:buChar char="•"/>
            </a:pPr>
            <a:r>
              <a:rPr lang="en-US" sz="1800" dirty="0">
                <a:latin typeface=" Arial"/>
              </a:rPr>
              <a:t>DA Pam 623-3 – Evaluation Reporting System (2019)</a:t>
            </a:r>
          </a:p>
          <a:p>
            <a:pPr marL="285750" indent="-285750">
              <a:buFont typeface="Arial" panose="020B0604020202020204" pitchFamily="34" charset="0"/>
              <a:buChar char="•"/>
            </a:pPr>
            <a:r>
              <a:rPr lang="en-US" sz="1800" dirty="0">
                <a:latin typeface=" Arial"/>
              </a:rPr>
              <a:t>HRC’s Enlisted Mock Board Video (2016)</a:t>
            </a:r>
          </a:p>
          <a:p>
            <a:pPr marL="285750" indent="-285750">
              <a:buFont typeface="Arial" panose="020B0604020202020204" pitchFamily="34" charset="0"/>
              <a:buChar char="•"/>
            </a:pPr>
            <a:endParaRPr lang="en-US" sz="1800" dirty="0">
              <a:latin typeface=" Arial"/>
            </a:endParaRPr>
          </a:p>
          <a:p>
            <a:pPr algn="ctr"/>
            <a:r>
              <a:rPr lang="en-US" sz="1800" dirty="0">
                <a:latin typeface=" Arial"/>
              </a:rPr>
              <a:t>armypubs.army.mil</a:t>
            </a:r>
          </a:p>
          <a:p>
            <a:pPr algn="ctr"/>
            <a:endParaRPr lang="en-US" sz="1800" dirty="0">
              <a:latin typeface=" Arial"/>
            </a:endParaRPr>
          </a:p>
          <a:p>
            <a:pPr algn="ctr"/>
            <a:r>
              <a:rPr lang="en-US" sz="1800" dirty="0">
                <a:latin typeface=" Arial"/>
              </a:rPr>
              <a:t>https://www.youtube.com/watch?v=EF7cACxuUdg&amp;feature=youtu.be</a:t>
            </a:r>
          </a:p>
        </p:txBody>
      </p:sp>
    </p:spTree>
    <p:extLst>
      <p:ext uri="{BB962C8B-B14F-4D97-AF65-F5344CB8AC3E}">
        <p14:creationId xmlns:p14="http://schemas.microsoft.com/office/powerpoint/2010/main" val="50917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1397" y="2308936"/>
            <a:ext cx="6729603" cy="1490152"/>
          </a:xfrm>
          <a:prstGeom prst="rect">
            <a:avLst/>
          </a:prstGeom>
        </p:spPr>
        <p:txBody>
          <a:bodyPr vert="horz" wrap="square" lIns="0" tIns="12700" rIns="0" bIns="0" rtlCol="0">
            <a:spAutoFit/>
          </a:bodyPr>
          <a:lstStyle/>
          <a:p>
            <a:pPr marL="12700" algn="ctr">
              <a:lnSpc>
                <a:spcPct val="100000"/>
              </a:lnSpc>
              <a:spcBef>
                <a:spcPts val="100"/>
              </a:spcBef>
            </a:pPr>
            <a:r>
              <a:rPr lang="en-US" sz="9600" b="0" dirty="0">
                <a:latin typeface="Arial" panose="020B0604020202020204" pitchFamily="34" charset="0"/>
                <a:cs typeface="Arial" panose="020B0604020202020204" pitchFamily="34" charset="0"/>
              </a:rPr>
              <a:t>Questions</a:t>
            </a:r>
            <a:endParaRPr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13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8240"/>
            <a:ext cx="9144000" cy="457200"/>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Bullets</a:t>
            </a:r>
          </a:p>
        </p:txBody>
      </p:sp>
      <p:pic>
        <p:nvPicPr>
          <p:cNvPr id="6" name="Picture 4" descr="http://www.tactical-life.com/online/wp-content/uploads/2008/11/bullet.gif"/>
          <p:cNvPicPr>
            <a:picLocks noChangeAspect="1" noChangeArrowheads="1"/>
          </p:cNvPicPr>
          <p:nvPr/>
        </p:nvPicPr>
        <p:blipFill>
          <a:blip r:embed="rId2" cstate="print">
            <a:clrChange>
              <a:clrFrom>
                <a:srgbClr val="FEFDFE"/>
              </a:clrFrom>
              <a:clrTo>
                <a:srgbClr val="FEFDFE">
                  <a:alpha val="0"/>
                </a:srgbClr>
              </a:clrTo>
            </a:clrChange>
          </a:blip>
          <a:srcRect l="38857" r="42857"/>
          <a:stretch>
            <a:fillRect/>
          </a:stretch>
        </p:blipFill>
        <p:spPr bwMode="auto">
          <a:xfrm>
            <a:off x="8635042" y="5612607"/>
            <a:ext cx="232913" cy="1092993"/>
          </a:xfrm>
          <a:prstGeom prst="rect">
            <a:avLst/>
          </a:prstGeom>
          <a:noFill/>
        </p:spPr>
      </p:pic>
      <p:pic>
        <p:nvPicPr>
          <p:cNvPr id="7" name="Picture 4" descr="http://www.tactical-life.com/online/wp-content/uploads/2008/11/bullet.gif"/>
          <p:cNvPicPr>
            <a:picLocks noChangeAspect="1" noChangeArrowheads="1"/>
          </p:cNvPicPr>
          <p:nvPr/>
        </p:nvPicPr>
        <p:blipFill>
          <a:blip r:embed="rId2" cstate="print">
            <a:clrChange>
              <a:clrFrom>
                <a:srgbClr val="FEFDFE"/>
              </a:clrFrom>
              <a:clrTo>
                <a:srgbClr val="FEFDFE">
                  <a:alpha val="0"/>
                </a:srgbClr>
              </a:clrTo>
            </a:clrChange>
          </a:blip>
          <a:srcRect l="38857" r="42857"/>
          <a:stretch>
            <a:fillRect/>
          </a:stretch>
        </p:blipFill>
        <p:spPr bwMode="auto">
          <a:xfrm>
            <a:off x="8390627" y="5612606"/>
            <a:ext cx="232913" cy="1092993"/>
          </a:xfrm>
          <a:prstGeom prst="rect">
            <a:avLst/>
          </a:prstGeom>
          <a:noFill/>
        </p:spPr>
      </p:pic>
      <p:pic>
        <p:nvPicPr>
          <p:cNvPr id="8" name="Picture 4" descr="http://www.tactical-life.com/online/wp-content/uploads/2008/11/bullet.gif"/>
          <p:cNvPicPr>
            <a:picLocks noChangeAspect="1" noChangeArrowheads="1"/>
          </p:cNvPicPr>
          <p:nvPr/>
        </p:nvPicPr>
        <p:blipFill>
          <a:blip r:embed="rId2" cstate="print">
            <a:clrChange>
              <a:clrFrom>
                <a:srgbClr val="FEFDFE"/>
              </a:clrFrom>
              <a:clrTo>
                <a:srgbClr val="FEFDFE">
                  <a:alpha val="0"/>
                </a:srgbClr>
              </a:clrTo>
            </a:clrChange>
          </a:blip>
          <a:srcRect l="38857" r="42857"/>
          <a:stretch>
            <a:fillRect/>
          </a:stretch>
        </p:blipFill>
        <p:spPr bwMode="auto">
          <a:xfrm>
            <a:off x="8157714" y="5612605"/>
            <a:ext cx="232913" cy="1092993"/>
          </a:xfrm>
          <a:prstGeom prst="rect">
            <a:avLst/>
          </a:prstGeom>
          <a:noFill/>
        </p:spPr>
      </p:pic>
      <p:pic>
        <p:nvPicPr>
          <p:cNvPr id="9" name="Picture 4" descr="http://www.tactical-life.com/online/wp-content/uploads/2008/11/bullet.gif"/>
          <p:cNvPicPr>
            <a:picLocks noChangeAspect="1" noChangeArrowheads="1"/>
          </p:cNvPicPr>
          <p:nvPr/>
        </p:nvPicPr>
        <p:blipFill>
          <a:blip r:embed="rId2" cstate="print">
            <a:clrChange>
              <a:clrFrom>
                <a:srgbClr val="FEFDFE"/>
              </a:clrFrom>
              <a:clrTo>
                <a:srgbClr val="FEFDFE">
                  <a:alpha val="0"/>
                </a:srgbClr>
              </a:clrTo>
            </a:clrChange>
          </a:blip>
          <a:srcRect l="38857" r="42857"/>
          <a:stretch>
            <a:fillRect/>
          </a:stretch>
        </p:blipFill>
        <p:spPr bwMode="auto">
          <a:xfrm>
            <a:off x="7942054" y="5612604"/>
            <a:ext cx="232913" cy="1092993"/>
          </a:xfrm>
          <a:prstGeom prst="rect">
            <a:avLst/>
          </a:prstGeom>
          <a:noFill/>
        </p:spPr>
      </p:pic>
      <p:sp>
        <p:nvSpPr>
          <p:cNvPr id="10" name="TextBox 9"/>
          <p:cNvSpPr txBox="1"/>
          <p:nvPr/>
        </p:nvSpPr>
        <p:spPr>
          <a:xfrm>
            <a:off x="3200375" y="533400"/>
            <a:ext cx="2743251"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rPr>
              <a:t>5 Area’s – 3 Bullets each</a:t>
            </a:r>
          </a:p>
        </p:txBody>
      </p:sp>
      <p:sp>
        <p:nvSpPr>
          <p:cNvPr id="11" name="Content Placeholder 2">
            <a:extLst>
              <a:ext uri="{FF2B5EF4-FFF2-40B4-BE49-F238E27FC236}">
                <a16:creationId xmlns:a16="http://schemas.microsoft.com/office/drawing/2014/main" id="{1C07889A-4354-4FAE-BC9C-2A79CA14FCF8}"/>
              </a:ext>
            </a:extLst>
          </p:cNvPr>
          <p:cNvSpPr txBox="1">
            <a:spLocks/>
          </p:cNvSpPr>
          <p:nvPr/>
        </p:nvSpPr>
        <p:spPr>
          <a:xfrm>
            <a:off x="381000" y="981470"/>
            <a:ext cx="8382000" cy="4962130"/>
          </a:xfrm>
          <a:prstGeom prst="rect">
            <a:avLst/>
          </a:prstGeom>
          <a:solidFill>
            <a:schemeClr val="bg1"/>
          </a:solidFill>
        </p:spPr>
        <p:txBody>
          <a:bodyPr lIns="0" tIns="0" rIns="0" bIns="0">
            <a:noAutofit/>
          </a:bodyPr>
          <a:lstStyle>
            <a:lvl1pPr marL="0">
              <a:defRPr sz="16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u="sng" kern="0" dirty="0">
                <a:solidFill>
                  <a:schemeClr val="accent6">
                    <a:lumMod val="75000"/>
                  </a:schemeClr>
                </a:solidFill>
                <a:latin typeface=" Arial"/>
                <a:cs typeface="Arial" panose="020B0604020202020204" pitchFamily="34" charset="0"/>
              </a:rPr>
              <a:t>Did Not Meet Standard</a:t>
            </a:r>
          </a:p>
          <a:p>
            <a:r>
              <a:rPr lang="en-US" sz="2000" kern="0" dirty="0">
                <a:latin typeface=" Arial"/>
                <a:cs typeface="Arial" panose="020B0604020202020204" pitchFamily="34" charset="0"/>
              </a:rPr>
              <a:t>Rated NCO fails to meet or maintain the required Army standards and organizational goals of leader competencies and attributes; does not enforce or meet the standard for the unit or those in his or her charge; exhibits or displays minimal or no effort; actions often have a negative effect on the mission, their Soldiers, the unit, and the Army.</a:t>
            </a:r>
          </a:p>
          <a:p>
            <a:endParaRPr lang="en-US" sz="2000" b="1" u="sng" kern="0" dirty="0">
              <a:solidFill>
                <a:schemeClr val="accent6">
                  <a:lumMod val="75000"/>
                </a:schemeClr>
              </a:solidFill>
              <a:latin typeface=" Arial"/>
              <a:cs typeface="Arial" panose="020B0604020202020204" pitchFamily="34" charset="0"/>
            </a:endParaRPr>
          </a:p>
          <a:p>
            <a:r>
              <a:rPr lang="en-US" sz="2000" b="1" u="sng" kern="0" dirty="0">
                <a:solidFill>
                  <a:schemeClr val="accent6">
                    <a:lumMod val="75000"/>
                  </a:schemeClr>
                </a:solidFill>
                <a:latin typeface=" Arial"/>
                <a:cs typeface="Arial" panose="020B0604020202020204" pitchFamily="34" charset="0"/>
              </a:rPr>
              <a:t>Met Standard</a:t>
            </a:r>
          </a:p>
          <a:p>
            <a:r>
              <a:rPr lang="en-US" sz="2000" dirty="0">
                <a:solidFill>
                  <a:srgbClr val="000000"/>
                </a:solidFill>
                <a:latin typeface=" Arial"/>
              </a:rPr>
              <a:t>Rated NCO successfully achieves and maintains the required Army standards and organizational goals of leader competencies and attributes; effectively meets and enforces the standard for the unit and those in his or her charge; succeeds by taking appropriate initiative in applying the leader competencies and attributes; results have a positive impact on the mission, their Soldiers, the unit, and the Army; this level of performance is considered normal and typically demonstrated by a majority of NCOs of the same grade. </a:t>
            </a:r>
          </a:p>
          <a:p>
            <a:endParaRPr lang="en-US" sz="2000" b="1" kern="0" dirty="0">
              <a:solidFill>
                <a:srgbClr val="000000"/>
              </a:solidFill>
              <a:latin typeface=" Arial"/>
              <a:cs typeface="Arial" panose="020B0604020202020204" pitchFamily="34" charset="0"/>
            </a:endParaRPr>
          </a:p>
          <a:p>
            <a:pPr lvl="0"/>
            <a:r>
              <a:rPr lang="en-US" sz="1800" kern="0" dirty="0">
                <a:solidFill>
                  <a:srgbClr val="000000"/>
                </a:solidFill>
                <a:latin typeface=" Arial"/>
              </a:rPr>
              <a:t>     Reference: DA PAM 623-3 (3-11)</a:t>
            </a:r>
            <a:endParaRPr lang="en-US" sz="1800" kern="0" dirty="0">
              <a:solidFill>
                <a:prstClr val="black"/>
              </a:solidFill>
              <a:latin typeface=" Arial"/>
            </a:endParaRPr>
          </a:p>
          <a:p>
            <a:endParaRPr lang="en-US" sz="2000" b="1" kern="0" dirty="0">
              <a:solidFill>
                <a:schemeClr val="tx1"/>
              </a:solidFill>
              <a:latin typeface=" Arial"/>
              <a:cs typeface="Arial" panose="020B0604020202020204" pitchFamily="34" charset="0"/>
            </a:endParaRPr>
          </a:p>
        </p:txBody>
      </p:sp>
    </p:spTree>
    <p:extLst>
      <p:ext uri="{BB962C8B-B14F-4D97-AF65-F5344CB8AC3E}">
        <p14:creationId xmlns:p14="http://schemas.microsoft.com/office/powerpoint/2010/main" val="36558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up)">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up)">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up)">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up)">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wipe(up)">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A43880-97EC-4ED0-AE5C-E8087D9790A8}"/>
              </a:ext>
            </a:extLst>
          </p:cNvPr>
          <p:cNvSpPr txBox="1"/>
          <p:nvPr/>
        </p:nvSpPr>
        <p:spPr>
          <a:xfrm>
            <a:off x="3200375" y="533400"/>
            <a:ext cx="2743251"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rPr>
              <a:t>5 Area’s – 3 Bullets each</a:t>
            </a:r>
          </a:p>
        </p:txBody>
      </p:sp>
      <p:sp>
        <p:nvSpPr>
          <p:cNvPr id="5" name="Text Placeholder 2">
            <a:extLst>
              <a:ext uri="{FF2B5EF4-FFF2-40B4-BE49-F238E27FC236}">
                <a16:creationId xmlns:a16="http://schemas.microsoft.com/office/drawing/2014/main" id="{AECA9671-A5DE-4358-88A7-339A34237368}"/>
              </a:ext>
            </a:extLst>
          </p:cNvPr>
          <p:cNvSpPr>
            <a:spLocks noGrp="1"/>
          </p:cNvSpPr>
          <p:nvPr>
            <p:ph type="body" idx="1"/>
          </p:nvPr>
        </p:nvSpPr>
        <p:spPr>
          <a:xfrm>
            <a:off x="528827" y="1476197"/>
            <a:ext cx="8086344" cy="3095803"/>
          </a:xfrm>
        </p:spPr>
        <p:txBody>
          <a:bodyPr/>
          <a:lstStyle/>
          <a:p>
            <a:pPr lvl="0" algn="l" rtl="0"/>
            <a:r>
              <a:rPr lang="en-US" sz="2000" b="1" u="sng" dirty="0">
                <a:solidFill>
                  <a:srgbClr val="F79646">
                    <a:lumMod val="75000"/>
                  </a:srgbClr>
                </a:solidFill>
                <a:latin typeface=" Arial"/>
                <a:cs typeface="Arial" panose="020B0604020202020204" pitchFamily="34" charset="0"/>
              </a:rPr>
              <a:t>Exceeded Standard</a:t>
            </a:r>
          </a:p>
          <a:p>
            <a:pPr lvl="0" algn="l" rtl="0"/>
            <a:r>
              <a:rPr lang="en-US" sz="2000" dirty="0">
                <a:solidFill>
                  <a:srgbClr val="000000"/>
                </a:solidFill>
                <a:latin typeface=" Arial"/>
              </a:rPr>
              <a:t>Rated NCO performs above the required Army standards and organizational goals of leader competencies and attributes; this NCO and his or her Soldiers often take disciplined initiative in applying leader competencies and attributes; results have an immediate impact on the mission, their Soldiers, the unit, and the Army; this level of performance is not common, typically demonstrated by the upper third of NCOs of the same grade. </a:t>
            </a:r>
          </a:p>
          <a:p>
            <a:pPr lvl="0" algn="l" rtl="0"/>
            <a:endParaRPr lang="en-US" sz="2000" dirty="0">
              <a:solidFill>
                <a:srgbClr val="000000"/>
              </a:solidFill>
              <a:latin typeface=" Arial"/>
            </a:endParaRPr>
          </a:p>
          <a:p>
            <a:pPr lvl="0"/>
            <a:r>
              <a:rPr lang="en-US" sz="1800" dirty="0">
                <a:solidFill>
                  <a:srgbClr val="000000"/>
                </a:solidFill>
                <a:latin typeface=" Arial"/>
              </a:rPr>
              <a:t>Reference: DA PAM 623-3 (3-11)</a:t>
            </a:r>
          </a:p>
          <a:p>
            <a:endParaRPr lang="en-US" sz="2000" dirty="0">
              <a:latin typeface=" Arial"/>
            </a:endParaRPr>
          </a:p>
        </p:txBody>
      </p:sp>
    </p:spTree>
    <p:extLst>
      <p:ext uri="{BB962C8B-B14F-4D97-AF65-F5344CB8AC3E}">
        <p14:creationId xmlns:p14="http://schemas.microsoft.com/office/powerpoint/2010/main" val="99457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22E77-1D14-497F-B1E3-75F0A20E13A4}"/>
              </a:ext>
            </a:extLst>
          </p:cNvPr>
          <p:cNvSpPr txBox="1"/>
          <p:nvPr/>
        </p:nvSpPr>
        <p:spPr>
          <a:xfrm>
            <a:off x="3200375" y="533400"/>
            <a:ext cx="2743251"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rPr>
              <a:t>5 Area’s – 3 Bullets each</a:t>
            </a:r>
          </a:p>
        </p:txBody>
      </p:sp>
      <p:sp>
        <p:nvSpPr>
          <p:cNvPr id="5" name="Text Placeholder 2">
            <a:extLst>
              <a:ext uri="{FF2B5EF4-FFF2-40B4-BE49-F238E27FC236}">
                <a16:creationId xmlns:a16="http://schemas.microsoft.com/office/drawing/2014/main" id="{79F36D66-A40D-4917-8E1F-C09871AA5246}"/>
              </a:ext>
            </a:extLst>
          </p:cNvPr>
          <p:cNvSpPr>
            <a:spLocks noGrp="1"/>
          </p:cNvSpPr>
          <p:nvPr>
            <p:ph type="body" idx="1"/>
          </p:nvPr>
        </p:nvSpPr>
        <p:spPr>
          <a:xfrm>
            <a:off x="528827" y="1476197"/>
            <a:ext cx="8086344" cy="2257603"/>
          </a:xfrm>
        </p:spPr>
        <p:txBody>
          <a:bodyPr/>
          <a:lstStyle/>
          <a:p>
            <a:pPr lvl="0" algn="l" rtl="0"/>
            <a:r>
              <a:rPr lang="en-US" sz="2000" b="1" u="sng" dirty="0">
                <a:solidFill>
                  <a:srgbClr val="F79646">
                    <a:lumMod val="75000"/>
                  </a:srgbClr>
                </a:solidFill>
                <a:latin typeface=" Arial"/>
                <a:cs typeface="Arial" panose="020B0604020202020204" pitchFamily="34" charset="0"/>
              </a:rPr>
              <a:t>Far Exceeded Standard</a:t>
            </a:r>
          </a:p>
          <a:p>
            <a:r>
              <a:rPr lang="en-US" sz="2000" dirty="0">
                <a:solidFill>
                  <a:srgbClr val="000000"/>
                </a:solidFill>
                <a:latin typeface=" Arial"/>
              </a:rPr>
              <a:t>Rated NCO performs extraordinarily above the required Army standards and organizational goals of leader competencies and attributes; leadership enables Soldiers and unit to far surpass required organizational and Army standards; demonstrated performance epitomizes excellence in all aspects; this NCO and his or her Soldiers consistently take disciplined initiative in applying leader competencies and attributes; results have an immediate impact and enduring effect on the mission, their Soldiers, the unit, and the Army; demonstrated by the best of the upper third of NCOs of the same grade. </a:t>
            </a:r>
          </a:p>
          <a:p>
            <a:endParaRPr lang="en-US" sz="2000" dirty="0">
              <a:solidFill>
                <a:srgbClr val="000000"/>
              </a:solidFill>
              <a:latin typeface=" Arial"/>
            </a:endParaRPr>
          </a:p>
          <a:p>
            <a:r>
              <a:rPr lang="en-US" sz="1800" dirty="0">
                <a:solidFill>
                  <a:srgbClr val="000000"/>
                </a:solidFill>
                <a:latin typeface=" Arial"/>
              </a:rPr>
              <a:t>Reference: DA PAM 623-3 (3-11)</a:t>
            </a:r>
            <a:endParaRPr lang="en-US" sz="1800" dirty="0">
              <a:latin typeface=" Arial"/>
            </a:endParaRPr>
          </a:p>
        </p:txBody>
      </p:sp>
    </p:spTree>
    <p:extLst>
      <p:ext uri="{BB962C8B-B14F-4D97-AF65-F5344CB8AC3E}">
        <p14:creationId xmlns:p14="http://schemas.microsoft.com/office/powerpoint/2010/main" val="85657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8"/>
            <a:ext cx="7924799" cy="399195"/>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What …</a:t>
            </a:r>
          </a:p>
        </p:txBody>
      </p:sp>
      <p:sp>
        <p:nvSpPr>
          <p:cNvPr id="14" name="Content Placeholder 13"/>
          <p:cNvSpPr>
            <a:spLocks noGrp="1"/>
          </p:cNvSpPr>
          <p:nvPr>
            <p:ph idx="1"/>
          </p:nvPr>
        </p:nvSpPr>
        <p:spPr>
          <a:xfrm>
            <a:off x="609601" y="1143000"/>
            <a:ext cx="7924799" cy="5105400"/>
          </a:xfrm>
        </p:spPr>
        <p:txBody>
          <a:bodyPr>
            <a:noAutofit/>
          </a:bodyPr>
          <a:lstStyle/>
          <a:p>
            <a:pPr algn="ctr"/>
            <a:r>
              <a:rPr lang="en-US" sz="2800" b="1" dirty="0">
                <a:latin typeface="Arial" panose="020B0604020202020204" pitchFamily="34" charset="0"/>
                <a:cs typeface="Arial" panose="020B0604020202020204" pitchFamily="34" charset="0"/>
              </a:rPr>
              <a:t>What?</a:t>
            </a:r>
            <a:r>
              <a:rPr lang="en-US" sz="2800" dirty="0">
                <a:latin typeface="Arial" panose="020B0604020202020204" pitchFamily="34" charset="0"/>
                <a:cs typeface="Arial" panose="020B0604020202020204" pitchFamily="34" charset="0"/>
              </a:rPr>
              <a:t> </a:t>
            </a:r>
          </a:p>
          <a:p>
            <a:pPr algn="ctr"/>
            <a:r>
              <a:rPr lang="en-US" sz="2800" dirty="0">
                <a:solidFill>
                  <a:schemeClr val="accent6">
                    <a:lumMod val="75000"/>
                  </a:schemeClr>
                </a:solidFill>
                <a:latin typeface="Arial" panose="020B0604020202020204" pitchFamily="34" charset="0"/>
                <a:cs typeface="Arial" panose="020B0604020202020204" pitchFamily="34" charset="0"/>
              </a:rPr>
              <a:t>(what the NCO did)</a:t>
            </a:r>
          </a:p>
          <a:p>
            <a:pPr algn="ctr"/>
            <a:endParaRPr lang="en-US" sz="2800"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So what? </a:t>
            </a:r>
          </a:p>
          <a:p>
            <a:pPr algn="ctr"/>
            <a:r>
              <a:rPr lang="en-US" sz="2800" dirty="0">
                <a:solidFill>
                  <a:schemeClr val="accent6">
                    <a:lumMod val="75000"/>
                  </a:schemeClr>
                </a:solidFill>
                <a:latin typeface="Arial" panose="020B0604020202020204" pitchFamily="34" charset="0"/>
                <a:cs typeface="Arial" panose="020B0604020202020204" pitchFamily="34" charset="0"/>
              </a:rPr>
              <a:t>(how he/she did it, how many times, etc.)</a:t>
            </a:r>
          </a:p>
          <a:p>
            <a:pPr algn="ctr"/>
            <a:endParaRPr lang="en-US" sz="2800"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Which means </a:t>
            </a:r>
          </a:p>
          <a:p>
            <a:pPr algn="ctr"/>
            <a:r>
              <a:rPr lang="en-US" sz="2800" dirty="0">
                <a:solidFill>
                  <a:schemeClr val="accent6">
                    <a:lumMod val="75000"/>
                  </a:schemeClr>
                </a:solidFill>
                <a:latin typeface="Arial" panose="020B0604020202020204" pitchFamily="34" charset="0"/>
                <a:cs typeface="Arial" panose="020B0604020202020204" pitchFamily="34" charset="0"/>
              </a:rPr>
              <a:t>(result of what they did)</a:t>
            </a:r>
          </a:p>
          <a:p>
            <a:pPr algn="ctr"/>
            <a:endParaRPr lang="en-US" sz="2800"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Therefore</a:t>
            </a:r>
            <a:r>
              <a:rPr lang="en-US" sz="2800" dirty="0">
                <a:latin typeface="Arial" panose="020B0604020202020204" pitchFamily="34" charset="0"/>
                <a:cs typeface="Arial" panose="020B0604020202020204" pitchFamily="34" charset="0"/>
              </a:rPr>
              <a:t> </a:t>
            </a:r>
          </a:p>
          <a:p>
            <a:pPr algn="ctr"/>
            <a:r>
              <a:rPr lang="en-US" sz="2800" dirty="0">
                <a:solidFill>
                  <a:schemeClr val="accent6">
                    <a:lumMod val="75000"/>
                  </a:schemeClr>
                </a:solidFill>
                <a:latin typeface="Arial" panose="020B0604020202020204" pitchFamily="34" charset="0"/>
                <a:cs typeface="Arial" panose="020B0604020202020204" pitchFamily="34" charset="0"/>
              </a:rPr>
              <a:t>(professional implication of what they did)</a:t>
            </a:r>
          </a:p>
        </p:txBody>
      </p:sp>
    </p:spTree>
    <p:extLst>
      <p:ext uri="{BB962C8B-B14F-4D97-AF65-F5344CB8AC3E}">
        <p14:creationId xmlns:p14="http://schemas.microsoft.com/office/powerpoint/2010/main" val="2391517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up)">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up)">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wipe(up)">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wipe(up)">
                                      <p:cBhvr>
                                        <p:cTn id="32" dur="500"/>
                                        <p:tgtEl>
                                          <p:spTgt spid="1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9" end="9"/>
                                            </p:txEl>
                                          </p:spTgt>
                                        </p:tgtEl>
                                        <p:attrNameLst>
                                          <p:attrName>style.visibility</p:attrName>
                                        </p:attrNameLst>
                                      </p:cBhvr>
                                      <p:to>
                                        <p:strVal val="visible"/>
                                      </p:to>
                                    </p:set>
                                    <p:animEffect transition="in" filter="wipe(up)">
                                      <p:cBhvr>
                                        <p:cTn id="37" dur="500"/>
                                        <p:tgtEl>
                                          <p:spTgt spid="1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10" end="10"/>
                                            </p:txEl>
                                          </p:spTgt>
                                        </p:tgtEl>
                                        <p:attrNameLst>
                                          <p:attrName>style.visibility</p:attrName>
                                        </p:attrNameLst>
                                      </p:cBhvr>
                                      <p:to>
                                        <p:strVal val="visible"/>
                                      </p:to>
                                    </p:set>
                                    <p:animEffect transition="in" filter="wipe(up)">
                                      <p:cBhvr>
                                        <p:cTn id="4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22959" y="2009628"/>
            <a:ext cx="7543801" cy="4023360"/>
          </a:xfrm>
        </p:spPr>
        <p:txBody>
          <a:bodyPr/>
          <a:lstStyle/>
          <a:p>
            <a:r>
              <a:rPr lang="en-US" b="1" dirty="0"/>
              <a:t>What?</a:t>
            </a:r>
          </a:p>
          <a:p>
            <a:endParaRPr lang="en-US" b="1" dirty="0"/>
          </a:p>
          <a:p>
            <a:r>
              <a:rPr lang="en-US" b="1" dirty="0"/>
              <a:t>So what?</a:t>
            </a:r>
          </a:p>
          <a:p>
            <a:endParaRPr lang="en-US" b="1" dirty="0"/>
          </a:p>
          <a:p>
            <a:r>
              <a:rPr lang="en-US" b="1" dirty="0"/>
              <a:t>Which means</a:t>
            </a:r>
          </a:p>
          <a:p>
            <a:endParaRPr lang="en-US" b="1" dirty="0"/>
          </a:p>
          <a:p>
            <a:endParaRPr lang="en-US" b="1" dirty="0"/>
          </a:p>
          <a:p>
            <a:endParaRPr lang="en-US" sz="600" b="1" dirty="0"/>
          </a:p>
          <a:p>
            <a:r>
              <a:rPr lang="en-US" b="1" dirty="0"/>
              <a:t>Therefore</a:t>
            </a:r>
          </a:p>
        </p:txBody>
      </p:sp>
      <p:sp>
        <p:nvSpPr>
          <p:cNvPr id="16" name="Rectangle 15"/>
          <p:cNvSpPr/>
          <p:nvPr/>
        </p:nvSpPr>
        <p:spPr>
          <a:xfrm>
            <a:off x="612516" y="1905000"/>
            <a:ext cx="2478692" cy="1484017"/>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3722357"/>
            <a:ext cx="2478692" cy="461246"/>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p:cNvSpPr/>
          <p:nvPr/>
        </p:nvSpPr>
        <p:spPr>
          <a:xfrm>
            <a:off x="3263459" y="2399610"/>
            <a:ext cx="356050" cy="461665"/>
          </a:xfrm>
          <a:prstGeom prst="lef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635693" y="2399609"/>
            <a:ext cx="3894849" cy="461665"/>
          </a:xfrm>
          <a:prstGeom prst="rect">
            <a:avLst/>
          </a:prstGeom>
          <a:noFill/>
        </p:spPr>
        <p:txBody>
          <a:bodyPr wrap="none" rtlCol="0">
            <a:spAutoFit/>
          </a:bodyPr>
          <a:lstStyle/>
          <a:p>
            <a:r>
              <a:rPr lang="en-US" sz="2400" dirty="0"/>
              <a:t>What the rating officials write</a:t>
            </a:r>
          </a:p>
        </p:txBody>
      </p:sp>
      <p:sp>
        <p:nvSpPr>
          <p:cNvPr id="9" name="Left Brace 8"/>
          <p:cNvSpPr/>
          <p:nvPr/>
        </p:nvSpPr>
        <p:spPr>
          <a:xfrm>
            <a:off x="3287274" y="3724777"/>
            <a:ext cx="356050" cy="461665"/>
          </a:xfrm>
          <a:prstGeom prst="leftBrac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643324" y="3724777"/>
            <a:ext cx="3887218" cy="461665"/>
          </a:xfrm>
          <a:prstGeom prst="rect">
            <a:avLst/>
          </a:prstGeom>
          <a:noFill/>
        </p:spPr>
        <p:txBody>
          <a:bodyPr wrap="none" rtlCol="0">
            <a:spAutoFit/>
          </a:bodyPr>
          <a:lstStyle/>
          <a:p>
            <a:r>
              <a:rPr lang="en-US" sz="2400" dirty="0"/>
              <a:t>What a board will understand</a:t>
            </a:r>
          </a:p>
        </p:txBody>
      </p:sp>
      <p:sp>
        <p:nvSpPr>
          <p:cNvPr id="15" name="Title 1"/>
          <p:cNvSpPr>
            <a:spLocks noGrp="1"/>
          </p:cNvSpPr>
          <p:nvPr>
            <p:ph type="title"/>
          </p:nvPr>
        </p:nvSpPr>
        <p:spPr>
          <a:xfrm>
            <a:off x="612516" y="25878"/>
            <a:ext cx="7754243" cy="399195"/>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What …</a:t>
            </a:r>
          </a:p>
        </p:txBody>
      </p:sp>
    </p:spTree>
    <p:extLst>
      <p:ext uri="{BB962C8B-B14F-4D97-AF65-F5344CB8AC3E}">
        <p14:creationId xmlns:p14="http://schemas.microsoft.com/office/powerpoint/2010/main" val="1419100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7" grpId="0" animBg="1"/>
      <p:bldP spid="8"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49276" y="1850973"/>
            <a:ext cx="2034887" cy="1482725"/>
          </a:xfrm>
        </p:spPr>
        <p:txBody>
          <a:bodyPr/>
          <a:lstStyle/>
          <a:p>
            <a:r>
              <a:rPr lang="en-US" b="1" dirty="0"/>
              <a:t>What?</a:t>
            </a:r>
          </a:p>
          <a:p>
            <a:endParaRPr lang="en-US" b="1" dirty="0"/>
          </a:p>
          <a:p>
            <a:r>
              <a:rPr lang="en-US" b="1" dirty="0"/>
              <a:t>So what?</a:t>
            </a:r>
          </a:p>
          <a:p>
            <a:endParaRPr lang="en-US" b="1" dirty="0"/>
          </a:p>
          <a:p>
            <a:r>
              <a:rPr lang="en-US" b="1" dirty="0"/>
              <a:t>Which means</a:t>
            </a:r>
          </a:p>
          <a:p>
            <a:endParaRPr lang="en-US" b="1" dirty="0"/>
          </a:p>
          <a:p>
            <a:r>
              <a:rPr lang="en-US" b="1" dirty="0"/>
              <a:t>Therefore</a:t>
            </a:r>
          </a:p>
        </p:txBody>
      </p:sp>
      <p:pic>
        <p:nvPicPr>
          <p:cNvPr id="3" name="Picture 2"/>
          <p:cNvPicPr>
            <a:picLocks noChangeAspect="1"/>
          </p:cNvPicPr>
          <p:nvPr/>
        </p:nvPicPr>
        <p:blipFill>
          <a:blip r:embed="rId2"/>
          <a:stretch>
            <a:fillRect/>
          </a:stretch>
        </p:blipFill>
        <p:spPr>
          <a:xfrm>
            <a:off x="4572000" y="1590838"/>
            <a:ext cx="3729220" cy="2410456"/>
          </a:xfrm>
          <a:prstGeom prst="rect">
            <a:avLst/>
          </a:prstGeom>
        </p:spPr>
      </p:pic>
      <p:cxnSp>
        <p:nvCxnSpPr>
          <p:cNvPr id="10" name="Straight Connector 9"/>
          <p:cNvCxnSpPr/>
          <p:nvPr/>
        </p:nvCxnSpPr>
        <p:spPr>
          <a:xfrm>
            <a:off x="4879497" y="1982549"/>
            <a:ext cx="8739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17936" y="1982549"/>
            <a:ext cx="5839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49193" y="1982549"/>
            <a:ext cx="70535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86625" y="1982549"/>
            <a:ext cx="5869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16982" y="2248238"/>
            <a:ext cx="3245581" cy="175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79497" y="2762250"/>
            <a:ext cx="2259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30068" y="2762250"/>
            <a:ext cx="70535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988569" y="2755875"/>
            <a:ext cx="1598094" cy="63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16982" y="3017813"/>
            <a:ext cx="978968" cy="16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879497" y="3533775"/>
            <a:ext cx="1821341" cy="108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30184" y="3544649"/>
            <a:ext cx="70535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29749" y="3541688"/>
            <a:ext cx="332814" cy="16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16982" y="3820874"/>
            <a:ext cx="3156568" cy="77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99565" y="1791121"/>
            <a:ext cx="1056516" cy="4226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99565" y="3236826"/>
            <a:ext cx="1518523" cy="42261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3" idx="2"/>
          </p:cNvCxnSpPr>
          <p:nvPr/>
        </p:nvCxnSpPr>
        <p:spPr>
          <a:xfrm>
            <a:off x="1558827" y="3659439"/>
            <a:ext cx="841473" cy="53156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105909" y="4190182"/>
            <a:ext cx="4233863" cy="830997"/>
          </a:xfrm>
          <a:prstGeom prst="rect">
            <a:avLst/>
          </a:prstGeom>
          <a:noFill/>
        </p:spPr>
        <p:txBody>
          <a:bodyPr wrap="square" rtlCol="0">
            <a:spAutoFit/>
          </a:bodyPr>
          <a:lstStyle/>
          <a:p>
            <a:pPr algn="ctr"/>
            <a:r>
              <a:rPr lang="en-US" sz="1600" dirty="0"/>
              <a:t>The conclusion DA centralized board members will draw from the NCOER will depend on what is written</a:t>
            </a:r>
          </a:p>
        </p:txBody>
      </p:sp>
      <p:sp>
        <p:nvSpPr>
          <p:cNvPr id="27" name="Rectangle 26"/>
          <p:cNvSpPr/>
          <p:nvPr/>
        </p:nvSpPr>
        <p:spPr>
          <a:xfrm>
            <a:off x="799565" y="2282260"/>
            <a:ext cx="1461373" cy="42261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99565" y="2765357"/>
            <a:ext cx="2088842" cy="42261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a:spLocks noGrp="1"/>
          </p:cNvSpPr>
          <p:nvPr>
            <p:ph type="title"/>
          </p:nvPr>
        </p:nvSpPr>
        <p:spPr>
          <a:xfrm>
            <a:off x="609600" y="25878"/>
            <a:ext cx="7848599" cy="399195"/>
          </a:xfrm>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What …</a:t>
            </a:r>
          </a:p>
        </p:txBody>
      </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t="54327"/>
          <a:stretch/>
        </p:blipFill>
        <p:spPr>
          <a:xfrm>
            <a:off x="0" y="6068291"/>
            <a:ext cx="9144000" cy="789708"/>
          </a:xfrm>
          <a:prstGeom prst="rect">
            <a:avLst/>
          </a:prstGeom>
          <a:gradFill>
            <a:gsLst>
              <a:gs pos="8000">
                <a:schemeClr val="accent6">
                  <a:lumMod val="5000"/>
                  <a:lumOff val="95000"/>
                </a:schemeClr>
              </a:gs>
              <a:gs pos="3000">
                <a:schemeClr val="accent6">
                  <a:lumMod val="45000"/>
                  <a:lumOff val="55000"/>
                </a:schemeClr>
              </a:gs>
              <a:gs pos="99000">
                <a:schemeClr val="accent6">
                  <a:lumMod val="45000"/>
                  <a:lumOff val="55000"/>
                </a:schemeClr>
              </a:gs>
              <a:gs pos="92000">
                <a:schemeClr val="bg1"/>
              </a:gs>
            </a:gsLst>
            <a:lin ang="0" scaled="1"/>
          </a:gradFill>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46662" y="4112392"/>
            <a:ext cx="2997338" cy="2745608"/>
          </a:xfrm>
          <a:prstGeom prst="rect">
            <a:avLst/>
          </a:prstGeom>
        </p:spPr>
      </p:pic>
      <p:pic>
        <p:nvPicPr>
          <p:cNvPr id="62" name="Picture 61"/>
          <p:cNvPicPr>
            <a:picLocks noChangeAspect="1"/>
          </p:cNvPicPr>
          <p:nvPr/>
        </p:nvPicPr>
        <p:blipFill>
          <a:blip r:embed="rId5" cstate="print">
            <a:extLst>
              <a:ext uri="{BEBA8EAE-BF5A-486C-A8C5-ECC9F3942E4B}">
                <a14:imgProps xmlns:a14="http://schemas.microsoft.com/office/drawing/2010/main">
                  <a14:imgLayer r:embed="rId6">
                    <a14:imgEffect>
                      <a14:backgroundRemoval t="6250" b="100000" l="5416" r="100000">
                        <a14:foregroundMark x1="12379" y1="36222" x2="15957" y2="9943"/>
                        <a14:foregroundMark x1="9768" y1="22727" x2="10928" y2="34659"/>
                        <a14:foregroundMark x1="17118" y1="33523" x2="26015" y2="34375"/>
                        <a14:foregroundMark x1="26692" y1="34659" x2="43714" y2="41761"/>
                        <a14:foregroundMark x1="60445" y1="82386" x2="64797" y2="83239"/>
                        <a14:foregroundMark x1="63056" y1="39063" x2="61025" y2="41193"/>
                        <a14:foregroundMark x1="62476" y1="42045" x2="63636" y2="38778"/>
                        <a14:foregroundMark x1="60251" y1="34659" x2="60058" y2="32955"/>
                        <a14:foregroundMark x1="88008" y1="81818" x2="98839" y2="91335"/>
                        <a14:foregroundMark x1="61509" y1="79403" x2="58027" y2="72301"/>
                        <a14:foregroundMark x1="56383" y1="75852" x2="61025" y2="81818"/>
                        <a14:backgroundMark x1="10928" y1="52841" x2="68375" y2="97869"/>
                        <a14:backgroundMark x1="13733" y1="88494" x2="68569" y2="99574"/>
                        <a14:backgroundMark x1="32979" y1="45881" x2="29207" y2="42045"/>
                        <a14:backgroundMark x1="88298" y1="74574" x2="88298" y2="74574"/>
                        <a14:backgroundMark x1="92553" y1="79403" x2="98549" y2="83807"/>
                      </a14:backgroundRemoval>
                    </a14:imgEffect>
                  </a14:imgLayer>
                </a14:imgProps>
              </a:ext>
              <a:ext uri="{28A0092B-C50C-407E-A947-70E740481C1C}">
                <a14:useLocalDpi xmlns:a14="http://schemas.microsoft.com/office/drawing/2010/main" val="0"/>
              </a:ext>
            </a:extLst>
          </a:blip>
          <a:stretch>
            <a:fillRect/>
          </a:stretch>
        </p:blipFill>
        <p:spPr>
          <a:xfrm>
            <a:off x="0" y="4455870"/>
            <a:ext cx="3528127" cy="2402129"/>
          </a:xfrm>
          <a:prstGeom prst="rect">
            <a:avLst/>
          </a:prstGeom>
        </p:spPr>
      </p:pic>
    </p:spTree>
    <p:extLst>
      <p:ext uri="{BB962C8B-B14F-4D97-AF65-F5344CB8AC3E}">
        <p14:creationId xmlns:p14="http://schemas.microsoft.com/office/powerpoint/2010/main" val="3830329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22" presetClass="entr" presetSubtype="8"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par>
                                <p:cTn id="53" presetID="22" presetClass="entr" presetSubtype="8"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par>
                                <p:cTn id="56" presetID="22" presetClass="entr" presetSubtype="8"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par>
                                <p:cTn id="67" presetID="22" presetClass="entr" presetSubtype="8"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wipe(left)">
                                      <p:cBhvr>
                                        <p:cTn id="69" dur="500"/>
                                        <p:tgtEl>
                                          <p:spTgt spid="6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left)">
                                      <p:cBhvr>
                                        <p:cTn id="7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7" grpId="0"/>
      <p:bldP spid="27"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8753ECA073B947B488C78F00346C55" ma:contentTypeVersion="0" ma:contentTypeDescription="Create a new document." ma:contentTypeScope="" ma:versionID="dca3cf3c6c90f8146ac14ca68a4ca934">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E1BA0C-02CD-4805-A117-176D9CB5B87D}">
  <ds:schemaRefs>
    <ds:schemaRef ds:uri="http://schemas.microsoft.com/sharepoint/v3/contenttype/forms"/>
  </ds:schemaRefs>
</ds:datastoreItem>
</file>

<file path=customXml/itemProps2.xml><?xml version="1.0" encoding="utf-8"?>
<ds:datastoreItem xmlns:ds="http://schemas.openxmlformats.org/officeDocument/2006/customXml" ds:itemID="{7AE3039F-9B2A-4204-B51E-AB02B90850C7}">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FE52A44-7043-4A0A-A068-51E77B3DC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2975</TotalTime>
  <Words>2874</Words>
  <Application>Microsoft Office PowerPoint</Application>
  <PresentationFormat>On-screen Show (4:3)</PresentationFormat>
  <Paragraphs>380</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 Arial</vt:lpstr>
      <vt:lpstr>Arial</vt:lpstr>
      <vt:lpstr>Arial</vt:lpstr>
      <vt:lpstr>Calibri</vt:lpstr>
      <vt:lpstr>Courier New</vt:lpstr>
      <vt:lpstr>Times New Roman</vt:lpstr>
      <vt:lpstr>Office Theme</vt:lpstr>
      <vt:lpstr>PowerPoint Presentation</vt:lpstr>
      <vt:lpstr>PowerPoint Presentation</vt:lpstr>
      <vt:lpstr>PowerPoint Presentation</vt:lpstr>
      <vt:lpstr>Bullets</vt:lpstr>
      <vt:lpstr>PowerPoint Presentation</vt:lpstr>
      <vt:lpstr>PowerPoint Presentation</vt:lpstr>
      <vt:lpstr>So What …</vt:lpstr>
      <vt:lpstr>So What …</vt:lpstr>
      <vt:lpstr>So What …</vt:lpstr>
      <vt:lpstr>Strong Verbiage</vt:lpstr>
      <vt:lpstr>Strong Verbiage</vt:lpstr>
      <vt:lpstr>Bullets …. continued</vt:lpstr>
      <vt:lpstr>Bullets … continued</vt:lpstr>
      <vt:lpstr>Strong Verbiage</vt:lpstr>
      <vt:lpstr>Unauthorized/Unnecessary</vt:lpstr>
      <vt:lpstr>Unauthorized/Unnecessary</vt:lpstr>
      <vt:lpstr>Evaluation Bullets</vt:lpstr>
      <vt:lpstr>Example 1 </vt:lpstr>
      <vt:lpstr>Example 2 </vt:lpstr>
      <vt:lpstr>Example 3 </vt:lpstr>
      <vt:lpstr>Evaluation Senior Rater Comments</vt:lpstr>
      <vt:lpstr>Example 1 </vt:lpstr>
      <vt:lpstr>Example 2 </vt:lpstr>
      <vt:lpstr>Example 3 </vt:lpstr>
      <vt:lpstr>NCO Lens (reviewing)</vt:lpstr>
      <vt:lpstr>Award Write-ups &amp; Levels</vt:lpstr>
      <vt:lpstr>Example 1 </vt:lpstr>
      <vt:lpstr>Example 2 </vt:lpstr>
      <vt:lpstr>Example 3 </vt:lpstr>
      <vt:lpstr>Example 4 </vt:lpstr>
      <vt:lpstr>Memorandums</vt:lpstr>
      <vt:lpstr>Electronic Mail</vt:lpstr>
      <vt:lpstr>Final Thoughts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 Army HRC</dc:creator>
  <cp:lastModifiedBy>Lauren Castillo</cp:lastModifiedBy>
  <cp:revision>210</cp:revision>
  <cp:lastPrinted>2017-06-12T22:15:27Z</cp:lastPrinted>
  <dcterms:created xsi:type="dcterms:W3CDTF">2016-07-26T18:04:59Z</dcterms:created>
  <dcterms:modified xsi:type="dcterms:W3CDTF">2020-04-05T02:25:59Z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2015-10-15T00:00:00Z</vt:filetime>
  </property>
  <property fmtid="{D5CDD505-2E9C-101B-9397-08002B2CF9AE}" pid="3" name="LastSaved">
    <vt:filetime>2016-07-26T00:00:00Z</vt:filetime>
  </property>
  <property fmtid="{D5CDD505-2E9C-101B-9397-08002B2CF9AE}" pid="4" name="ContentTypeId">
    <vt:lpwstr>0x010100C88753ECA073B947B488C78F00346C55</vt:lpwstr>
  </property>
</Properties>
</file>